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6"/>
  </p:notesMasterIdLst>
  <p:sldIdLst>
    <p:sldId id="285" r:id="rId2"/>
    <p:sldId id="273" r:id="rId3"/>
    <p:sldId id="260" r:id="rId4"/>
    <p:sldId id="274" r:id="rId5"/>
    <p:sldId id="275" r:id="rId6"/>
    <p:sldId id="262" r:id="rId7"/>
    <p:sldId id="276" r:id="rId8"/>
    <p:sldId id="277" r:id="rId9"/>
    <p:sldId id="278" r:id="rId10"/>
    <p:sldId id="279" r:id="rId11"/>
    <p:sldId id="281" r:id="rId12"/>
    <p:sldId id="282" r:id="rId13"/>
    <p:sldId id="283" r:id="rId14"/>
    <p:sldId id="28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8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3F3E04-9369-4E41-BB25-3132222E0F55}"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90B8DB85-29CC-4621-97B6-FCC0E59E2121}">
      <dgm:prSet/>
      <dgm:spPr/>
      <dgm:t>
        <a:bodyPr/>
        <a:lstStyle/>
        <a:p>
          <a:r>
            <a:rPr lang="en-GB" dirty="0"/>
            <a:t>Capital investment 1989                                                   c  £ 2.2B </a:t>
          </a:r>
          <a:endParaRPr lang="en-US" dirty="0"/>
        </a:p>
      </dgm:t>
    </dgm:pt>
    <dgm:pt modelId="{7EB1A7B2-FE8C-43F9-806B-85D2E3FBEC71}" type="parTrans" cxnId="{941B60D6-5A0D-469F-9F37-648FFF8FB766}">
      <dgm:prSet/>
      <dgm:spPr/>
      <dgm:t>
        <a:bodyPr/>
        <a:lstStyle/>
        <a:p>
          <a:endParaRPr lang="en-US"/>
        </a:p>
      </dgm:t>
    </dgm:pt>
    <dgm:pt modelId="{CC5916E9-00EE-4A6A-AA96-76CB03EFBE5C}" type="sibTrans" cxnId="{941B60D6-5A0D-469F-9F37-648FFF8FB766}">
      <dgm:prSet/>
      <dgm:spPr/>
      <dgm:t>
        <a:bodyPr/>
        <a:lstStyle/>
        <a:p>
          <a:endParaRPr lang="en-US"/>
        </a:p>
      </dgm:t>
    </dgm:pt>
    <dgm:pt modelId="{9BDEAB91-D312-4F62-BAF9-AC0EC6E64342}">
      <dgm:prSet/>
      <dgm:spPr/>
      <dgm:t>
        <a:bodyPr/>
        <a:lstStyle/>
        <a:p>
          <a:r>
            <a:rPr lang="en-GB" dirty="0"/>
            <a:t>Capital after privatisation up to end of 2024                 £236B</a:t>
          </a:r>
          <a:endParaRPr lang="en-US" dirty="0"/>
        </a:p>
      </dgm:t>
    </dgm:pt>
    <dgm:pt modelId="{AE0FC106-A9C3-49A8-838A-8365F493CD85}" type="parTrans" cxnId="{6BEAECB5-846B-4A38-9202-61E51221C0DA}">
      <dgm:prSet/>
      <dgm:spPr/>
      <dgm:t>
        <a:bodyPr/>
        <a:lstStyle/>
        <a:p>
          <a:endParaRPr lang="en-US"/>
        </a:p>
      </dgm:t>
    </dgm:pt>
    <dgm:pt modelId="{8CC33486-2377-4E5B-8098-D8BFFBE6B5BD}" type="sibTrans" cxnId="{6BEAECB5-846B-4A38-9202-61E51221C0DA}">
      <dgm:prSet/>
      <dgm:spPr/>
      <dgm:t>
        <a:bodyPr/>
        <a:lstStyle/>
        <a:p>
          <a:endParaRPr lang="en-US"/>
        </a:p>
      </dgm:t>
    </dgm:pt>
    <dgm:pt modelId="{DD8CDD5E-A7CB-46DE-AAFD-28C217740865}">
      <dgm:prSet/>
      <dgm:spPr/>
      <dgm:t>
        <a:bodyPr/>
        <a:lstStyle/>
        <a:p>
          <a:r>
            <a:rPr lang="en-GB" dirty="0"/>
            <a:t>Dividends  up to the end of 2024                                        £70-80B </a:t>
          </a:r>
          <a:endParaRPr lang="en-US" dirty="0"/>
        </a:p>
      </dgm:t>
    </dgm:pt>
    <dgm:pt modelId="{D5560945-E7E3-4B28-8C09-EFA728EF5170}" type="parTrans" cxnId="{29B749F4-51CC-48B5-AC13-5E663756E5EE}">
      <dgm:prSet/>
      <dgm:spPr/>
      <dgm:t>
        <a:bodyPr/>
        <a:lstStyle/>
        <a:p>
          <a:endParaRPr lang="en-US"/>
        </a:p>
      </dgm:t>
    </dgm:pt>
    <dgm:pt modelId="{F366C54E-6C34-4B20-8152-56AD4CAB69DF}" type="sibTrans" cxnId="{29B749F4-51CC-48B5-AC13-5E663756E5EE}">
      <dgm:prSet/>
      <dgm:spPr/>
      <dgm:t>
        <a:bodyPr/>
        <a:lstStyle/>
        <a:p>
          <a:endParaRPr lang="en-US"/>
        </a:p>
      </dgm:t>
    </dgm:pt>
    <dgm:pt modelId="{F4337DFD-0DDD-4FDE-AD4F-2C7737055D78}">
      <dgm:prSet/>
      <dgm:spPr/>
      <dgm:t>
        <a:bodyPr/>
        <a:lstStyle/>
        <a:p>
          <a:r>
            <a:rPr lang="en-GB" dirty="0"/>
            <a:t>Debt                                                                                                  £ 60B </a:t>
          </a:r>
          <a:endParaRPr lang="en-US" dirty="0"/>
        </a:p>
      </dgm:t>
    </dgm:pt>
    <dgm:pt modelId="{4509B564-E513-4245-92D5-68FF58CF5F45}" type="parTrans" cxnId="{6E7EF5C2-E84C-4CC0-8EB5-8B787D4072A0}">
      <dgm:prSet/>
      <dgm:spPr/>
      <dgm:t>
        <a:bodyPr/>
        <a:lstStyle/>
        <a:p>
          <a:endParaRPr lang="en-US"/>
        </a:p>
      </dgm:t>
    </dgm:pt>
    <dgm:pt modelId="{6660722A-EC62-43CB-9080-6F5E21A3BE10}" type="sibTrans" cxnId="{6E7EF5C2-E84C-4CC0-8EB5-8B787D4072A0}">
      <dgm:prSet/>
      <dgm:spPr/>
      <dgm:t>
        <a:bodyPr/>
        <a:lstStyle/>
        <a:p>
          <a:endParaRPr lang="en-US"/>
        </a:p>
      </dgm:t>
    </dgm:pt>
    <dgm:pt modelId="{95282C2C-69D9-4AEC-9707-E432FB567A58}" type="pres">
      <dgm:prSet presAssocID="{5D3F3E04-9369-4E41-BB25-3132222E0F55}" presName="vert0" presStyleCnt="0">
        <dgm:presLayoutVars>
          <dgm:dir/>
          <dgm:animOne val="branch"/>
          <dgm:animLvl val="lvl"/>
        </dgm:presLayoutVars>
      </dgm:prSet>
      <dgm:spPr/>
    </dgm:pt>
    <dgm:pt modelId="{2C954D0B-A329-4D8F-95C2-3C7BD913F168}" type="pres">
      <dgm:prSet presAssocID="{90B8DB85-29CC-4621-97B6-FCC0E59E2121}" presName="thickLine" presStyleLbl="alignNode1" presStyleIdx="0" presStyleCnt="4"/>
      <dgm:spPr/>
    </dgm:pt>
    <dgm:pt modelId="{ABD9F3C7-1B6A-44E9-B5F5-08B1743B0F04}" type="pres">
      <dgm:prSet presAssocID="{90B8DB85-29CC-4621-97B6-FCC0E59E2121}" presName="horz1" presStyleCnt="0"/>
      <dgm:spPr/>
    </dgm:pt>
    <dgm:pt modelId="{5134CC6C-4837-4F5B-B3B9-3AC21758A4DC}" type="pres">
      <dgm:prSet presAssocID="{90B8DB85-29CC-4621-97B6-FCC0E59E2121}" presName="tx1" presStyleLbl="revTx" presStyleIdx="0" presStyleCnt="4"/>
      <dgm:spPr/>
    </dgm:pt>
    <dgm:pt modelId="{CA4C22CB-E705-4B7F-9C91-23F804915FB9}" type="pres">
      <dgm:prSet presAssocID="{90B8DB85-29CC-4621-97B6-FCC0E59E2121}" presName="vert1" presStyleCnt="0"/>
      <dgm:spPr/>
    </dgm:pt>
    <dgm:pt modelId="{703DB473-3A52-439C-8700-ACD165475519}" type="pres">
      <dgm:prSet presAssocID="{9BDEAB91-D312-4F62-BAF9-AC0EC6E64342}" presName="thickLine" presStyleLbl="alignNode1" presStyleIdx="1" presStyleCnt="4"/>
      <dgm:spPr/>
    </dgm:pt>
    <dgm:pt modelId="{4143C035-F93D-42A9-AE70-147E4535868A}" type="pres">
      <dgm:prSet presAssocID="{9BDEAB91-D312-4F62-BAF9-AC0EC6E64342}" presName="horz1" presStyleCnt="0"/>
      <dgm:spPr/>
    </dgm:pt>
    <dgm:pt modelId="{8FB817C7-2C46-411A-8B2C-EE9B1CFC8513}" type="pres">
      <dgm:prSet presAssocID="{9BDEAB91-D312-4F62-BAF9-AC0EC6E64342}" presName="tx1" presStyleLbl="revTx" presStyleIdx="1" presStyleCnt="4"/>
      <dgm:spPr/>
    </dgm:pt>
    <dgm:pt modelId="{3D758FFF-4D39-4A7D-A4B2-DF2AFF11B6AA}" type="pres">
      <dgm:prSet presAssocID="{9BDEAB91-D312-4F62-BAF9-AC0EC6E64342}" presName="vert1" presStyleCnt="0"/>
      <dgm:spPr/>
    </dgm:pt>
    <dgm:pt modelId="{376E336F-1608-45CE-9F18-A3D83805F6EB}" type="pres">
      <dgm:prSet presAssocID="{DD8CDD5E-A7CB-46DE-AAFD-28C217740865}" presName="thickLine" presStyleLbl="alignNode1" presStyleIdx="2" presStyleCnt="4"/>
      <dgm:spPr/>
    </dgm:pt>
    <dgm:pt modelId="{B012F5E8-F917-4029-9839-F633F12B94BA}" type="pres">
      <dgm:prSet presAssocID="{DD8CDD5E-A7CB-46DE-AAFD-28C217740865}" presName="horz1" presStyleCnt="0"/>
      <dgm:spPr/>
    </dgm:pt>
    <dgm:pt modelId="{90F79530-D769-4CE7-96CF-F61EB350BF03}" type="pres">
      <dgm:prSet presAssocID="{DD8CDD5E-A7CB-46DE-AAFD-28C217740865}" presName="tx1" presStyleLbl="revTx" presStyleIdx="2" presStyleCnt="4"/>
      <dgm:spPr/>
    </dgm:pt>
    <dgm:pt modelId="{61B830A3-D12F-4518-B140-18503919C188}" type="pres">
      <dgm:prSet presAssocID="{DD8CDD5E-A7CB-46DE-AAFD-28C217740865}" presName="vert1" presStyleCnt="0"/>
      <dgm:spPr/>
    </dgm:pt>
    <dgm:pt modelId="{C1DD806F-243A-4468-AF06-1C4E49631313}" type="pres">
      <dgm:prSet presAssocID="{F4337DFD-0DDD-4FDE-AD4F-2C7737055D78}" presName="thickLine" presStyleLbl="alignNode1" presStyleIdx="3" presStyleCnt="4"/>
      <dgm:spPr/>
    </dgm:pt>
    <dgm:pt modelId="{7D985B15-95D5-4B94-9C9B-2D14F38A547B}" type="pres">
      <dgm:prSet presAssocID="{F4337DFD-0DDD-4FDE-AD4F-2C7737055D78}" presName="horz1" presStyleCnt="0"/>
      <dgm:spPr/>
    </dgm:pt>
    <dgm:pt modelId="{2593A947-3ABF-46F3-A909-541184EFDA6B}" type="pres">
      <dgm:prSet presAssocID="{F4337DFD-0DDD-4FDE-AD4F-2C7737055D78}" presName="tx1" presStyleLbl="revTx" presStyleIdx="3" presStyleCnt="4"/>
      <dgm:spPr/>
    </dgm:pt>
    <dgm:pt modelId="{DDA02FA4-BCD8-4AD0-98B7-D408955AC198}" type="pres">
      <dgm:prSet presAssocID="{F4337DFD-0DDD-4FDE-AD4F-2C7737055D78}" presName="vert1" presStyleCnt="0"/>
      <dgm:spPr/>
    </dgm:pt>
  </dgm:ptLst>
  <dgm:cxnLst>
    <dgm:cxn modelId="{48690425-0CD3-4950-A272-CE59C79A63A8}" type="presOf" srcId="{5D3F3E04-9369-4E41-BB25-3132222E0F55}" destId="{95282C2C-69D9-4AEC-9707-E432FB567A58}" srcOrd="0" destOrd="0" presId="urn:microsoft.com/office/officeart/2008/layout/LinedList"/>
    <dgm:cxn modelId="{17D8946B-EE9B-4BA0-A91D-0A32445B8EE0}" type="presOf" srcId="{90B8DB85-29CC-4621-97B6-FCC0E59E2121}" destId="{5134CC6C-4837-4F5B-B3B9-3AC21758A4DC}" srcOrd="0" destOrd="0" presId="urn:microsoft.com/office/officeart/2008/layout/LinedList"/>
    <dgm:cxn modelId="{7DEAF770-64FC-44C3-A269-12C9AEB9937E}" type="presOf" srcId="{F4337DFD-0DDD-4FDE-AD4F-2C7737055D78}" destId="{2593A947-3ABF-46F3-A909-541184EFDA6B}" srcOrd="0" destOrd="0" presId="urn:microsoft.com/office/officeart/2008/layout/LinedList"/>
    <dgm:cxn modelId="{E64D59AF-3CD3-4AE1-8342-26294C0032C9}" type="presOf" srcId="{9BDEAB91-D312-4F62-BAF9-AC0EC6E64342}" destId="{8FB817C7-2C46-411A-8B2C-EE9B1CFC8513}" srcOrd="0" destOrd="0" presId="urn:microsoft.com/office/officeart/2008/layout/LinedList"/>
    <dgm:cxn modelId="{6BEAECB5-846B-4A38-9202-61E51221C0DA}" srcId="{5D3F3E04-9369-4E41-BB25-3132222E0F55}" destId="{9BDEAB91-D312-4F62-BAF9-AC0EC6E64342}" srcOrd="1" destOrd="0" parTransId="{AE0FC106-A9C3-49A8-838A-8365F493CD85}" sibTransId="{8CC33486-2377-4E5B-8098-D8BFFBE6B5BD}"/>
    <dgm:cxn modelId="{6E7EF5C2-E84C-4CC0-8EB5-8B787D4072A0}" srcId="{5D3F3E04-9369-4E41-BB25-3132222E0F55}" destId="{F4337DFD-0DDD-4FDE-AD4F-2C7737055D78}" srcOrd="3" destOrd="0" parTransId="{4509B564-E513-4245-92D5-68FF58CF5F45}" sibTransId="{6660722A-EC62-43CB-9080-6F5E21A3BE10}"/>
    <dgm:cxn modelId="{941B60D6-5A0D-469F-9F37-648FFF8FB766}" srcId="{5D3F3E04-9369-4E41-BB25-3132222E0F55}" destId="{90B8DB85-29CC-4621-97B6-FCC0E59E2121}" srcOrd="0" destOrd="0" parTransId="{7EB1A7B2-FE8C-43F9-806B-85D2E3FBEC71}" sibTransId="{CC5916E9-00EE-4A6A-AA96-76CB03EFBE5C}"/>
    <dgm:cxn modelId="{29B749F4-51CC-48B5-AC13-5E663756E5EE}" srcId="{5D3F3E04-9369-4E41-BB25-3132222E0F55}" destId="{DD8CDD5E-A7CB-46DE-AAFD-28C217740865}" srcOrd="2" destOrd="0" parTransId="{D5560945-E7E3-4B28-8C09-EFA728EF5170}" sibTransId="{F366C54E-6C34-4B20-8152-56AD4CAB69DF}"/>
    <dgm:cxn modelId="{A0B680F9-7590-4A4D-9DEC-A95E8FAA40E5}" type="presOf" srcId="{DD8CDD5E-A7CB-46DE-AAFD-28C217740865}" destId="{90F79530-D769-4CE7-96CF-F61EB350BF03}" srcOrd="0" destOrd="0" presId="urn:microsoft.com/office/officeart/2008/layout/LinedList"/>
    <dgm:cxn modelId="{CC878FC4-70AE-4301-BF78-8672003592C1}" type="presParOf" srcId="{95282C2C-69D9-4AEC-9707-E432FB567A58}" destId="{2C954D0B-A329-4D8F-95C2-3C7BD913F168}" srcOrd="0" destOrd="0" presId="urn:microsoft.com/office/officeart/2008/layout/LinedList"/>
    <dgm:cxn modelId="{41AC29E4-7BA5-4D35-B156-59A50763427F}" type="presParOf" srcId="{95282C2C-69D9-4AEC-9707-E432FB567A58}" destId="{ABD9F3C7-1B6A-44E9-B5F5-08B1743B0F04}" srcOrd="1" destOrd="0" presId="urn:microsoft.com/office/officeart/2008/layout/LinedList"/>
    <dgm:cxn modelId="{12A9264E-D25C-4D72-9100-B036D8DCE04A}" type="presParOf" srcId="{ABD9F3C7-1B6A-44E9-B5F5-08B1743B0F04}" destId="{5134CC6C-4837-4F5B-B3B9-3AC21758A4DC}" srcOrd="0" destOrd="0" presId="urn:microsoft.com/office/officeart/2008/layout/LinedList"/>
    <dgm:cxn modelId="{F2EC4DB6-F00E-4C53-8745-9865A9077CB9}" type="presParOf" srcId="{ABD9F3C7-1B6A-44E9-B5F5-08B1743B0F04}" destId="{CA4C22CB-E705-4B7F-9C91-23F804915FB9}" srcOrd="1" destOrd="0" presId="urn:microsoft.com/office/officeart/2008/layout/LinedList"/>
    <dgm:cxn modelId="{B46364AA-19F1-45B1-B5A6-B8DCFF7DAD97}" type="presParOf" srcId="{95282C2C-69D9-4AEC-9707-E432FB567A58}" destId="{703DB473-3A52-439C-8700-ACD165475519}" srcOrd="2" destOrd="0" presId="urn:microsoft.com/office/officeart/2008/layout/LinedList"/>
    <dgm:cxn modelId="{1DAFF515-0EA6-4689-8C18-3776C824C760}" type="presParOf" srcId="{95282C2C-69D9-4AEC-9707-E432FB567A58}" destId="{4143C035-F93D-42A9-AE70-147E4535868A}" srcOrd="3" destOrd="0" presId="urn:microsoft.com/office/officeart/2008/layout/LinedList"/>
    <dgm:cxn modelId="{8EA3C8B9-0A68-44E1-B54B-409167C428B8}" type="presParOf" srcId="{4143C035-F93D-42A9-AE70-147E4535868A}" destId="{8FB817C7-2C46-411A-8B2C-EE9B1CFC8513}" srcOrd="0" destOrd="0" presId="urn:microsoft.com/office/officeart/2008/layout/LinedList"/>
    <dgm:cxn modelId="{85837789-CD75-41C3-9A1D-AD5E02392988}" type="presParOf" srcId="{4143C035-F93D-42A9-AE70-147E4535868A}" destId="{3D758FFF-4D39-4A7D-A4B2-DF2AFF11B6AA}" srcOrd="1" destOrd="0" presId="urn:microsoft.com/office/officeart/2008/layout/LinedList"/>
    <dgm:cxn modelId="{ECF0538B-6B40-4EA8-BCD5-54E83458281C}" type="presParOf" srcId="{95282C2C-69D9-4AEC-9707-E432FB567A58}" destId="{376E336F-1608-45CE-9F18-A3D83805F6EB}" srcOrd="4" destOrd="0" presId="urn:microsoft.com/office/officeart/2008/layout/LinedList"/>
    <dgm:cxn modelId="{3BFF42F2-6E5C-4CAF-8578-1F2BC4A23B6E}" type="presParOf" srcId="{95282C2C-69D9-4AEC-9707-E432FB567A58}" destId="{B012F5E8-F917-4029-9839-F633F12B94BA}" srcOrd="5" destOrd="0" presId="urn:microsoft.com/office/officeart/2008/layout/LinedList"/>
    <dgm:cxn modelId="{65B000F9-2D4D-4E4A-8EDD-6B9B4287C8EB}" type="presParOf" srcId="{B012F5E8-F917-4029-9839-F633F12B94BA}" destId="{90F79530-D769-4CE7-96CF-F61EB350BF03}" srcOrd="0" destOrd="0" presId="urn:microsoft.com/office/officeart/2008/layout/LinedList"/>
    <dgm:cxn modelId="{63F7FF70-03F9-4A76-A3F4-9CC0AA2FCAF5}" type="presParOf" srcId="{B012F5E8-F917-4029-9839-F633F12B94BA}" destId="{61B830A3-D12F-4518-B140-18503919C188}" srcOrd="1" destOrd="0" presId="urn:microsoft.com/office/officeart/2008/layout/LinedList"/>
    <dgm:cxn modelId="{D5CA9B9C-7DE4-46F2-9527-89A97A4D9F93}" type="presParOf" srcId="{95282C2C-69D9-4AEC-9707-E432FB567A58}" destId="{C1DD806F-243A-4468-AF06-1C4E49631313}" srcOrd="6" destOrd="0" presId="urn:microsoft.com/office/officeart/2008/layout/LinedList"/>
    <dgm:cxn modelId="{3E12BEED-FB0C-47D9-8137-F9D8ADBA2768}" type="presParOf" srcId="{95282C2C-69D9-4AEC-9707-E432FB567A58}" destId="{7D985B15-95D5-4B94-9C9B-2D14F38A547B}" srcOrd="7" destOrd="0" presId="urn:microsoft.com/office/officeart/2008/layout/LinedList"/>
    <dgm:cxn modelId="{94DE4505-DA75-4E1D-AA0A-724002BE2342}" type="presParOf" srcId="{7D985B15-95D5-4B94-9C9B-2D14F38A547B}" destId="{2593A947-3ABF-46F3-A909-541184EFDA6B}" srcOrd="0" destOrd="0" presId="urn:microsoft.com/office/officeart/2008/layout/LinedList"/>
    <dgm:cxn modelId="{9D6244D7-0851-48E7-AFEA-37E27E39654F}" type="presParOf" srcId="{7D985B15-95D5-4B94-9C9B-2D14F38A547B}" destId="{DDA02FA4-BCD8-4AD0-98B7-D408955AC198}"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54D0B-A329-4D8F-95C2-3C7BD913F168}">
      <dsp:nvSpPr>
        <dsp:cNvPr id="0" name=""/>
        <dsp:cNvSpPr/>
      </dsp:nvSpPr>
      <dsp:spPr>
        <a:xfrm>
          <a:off x="0" y="0"/>
          <a:ext cx="10515600"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34CC6C-4837-4F5B-B3B9-3AC21758A4DC}">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dirty="0"/>
            <a:t>Capital investment 1989                                                   c  £ 2.2B </a:t>
          </a:r>
          <a:endParaRPr lang="en-US" sz="3300" kern="1200" dirty="0"/>
        </a:p>
      </dsp:txBody>
      <dsp:txXfrm>
        <a:off x="0" y="0"/>
        <a:ext cx="10515600" cy="1087834"/>
      </dsp:txXfrm>
    </dsp:sp>
    <dsp:sp modelId="{703DB473-3A52-439C-8700-ACD165475519}">
      <dsp:nvSpPr>
        <dsp:cNvPr id="0" name=""/>
        <dsp:cNvSpPr/>
      </dsp:nvSpPr>
      <dsp:spPr>
        <a:xfrm>
          <a:off x="0" y="1087834"/>
          <a:ext cx="10515600"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B817C7-2C46-411A-8B2C-EE9B1CFC8513}">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dirty="0"/>
            <a:t>Capital after privatisation up to end of 2024                 £236B</a:t>
          </a:r>
          <a:endParaRPr lang="en-US" sz="3300" kern="1200" dirty="0"/>
        </a:p>
      </dsp:txBody>
      <dsp:txXfrm>
        <a:off x="0" y="1087834"/>
        <a:ext cx="10515600" cy="1087834"/>
      </dsp:txXfrm>
    </dsp:sp>
    <dsp:sp modelId="{376E336F-1608-45CE-9F18-A3D83805F6EB}">
      <dsp:nvSpPr>
        <dsp:cNvPr id="0" name=""/>
        <dsp:cNvSpPr/>
      </dsp:nvSpPr>
      <dsp:spPr>
        <a:xfrm>
          <a:off x="0" y="2175669"/>
          <a:ext cx="10515600"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F79530-D769-4CE7-96CF-F61EB350BF03}">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dirty="0"/>
            <a:t>Dividends  up to the end of 2024                                        £70-80B </a:t>
          </a:r>
          <a:endParaRPr lang="en-US" sz="3300" kern="1200" dirty="0"/>
        </a:p>
      </dsp:txBody>
      <dsp:txXfrm>
        <a:off x="0" y="2175669"/>
        <a:ext cx="10515600" cy="1087834"/>
      </dsp:txXfrm>
    </dsp:sp>
    <dsp:sp modelId="{C1DD806F-243A-4468-AF06-1C4E49631313}">
      <dsp:nvSpPr>
        <dsp:cNvPr id="0" name=""/>
        <dsp:cNvSpPr/>
      </dsp:nvSpPr>
      <dsp:spPr>
        <a:xfrm>
          <a:off x="0" y="3263503"/>
          <a:ext cx="10515600"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93A947-3ABF-46F3-A909-541184EFDA6B}">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dirty="0"/>
            <a:t>Debt                                                                                                  £ 60B </a:t>
          </a:r>
          <a:endParaRPr lang="en-US" sz="3300" kern="1200" dirty="0"/>
        </a:p>
      </dsp:txBody>
      <dsp:txXfrm>
        <a:off x="0" y="3263503"/>
        <a:ext cx="10515600" cy="108783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EE9B8-917C-4A7B-9686-A1FF95186D29}" type="datetimeFigureOut">
              <a:rPr lang="en-GB" smtClean="0"/>
              <a:t>05/06/2025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82C92-346B-4458-8BCA-A0D1B3CF75A1}" type="slidenum">
              <a:rPr lang="en-GB" smtClean="0"/>
              <a:t>‹#›</a:t>
            </a:fld>
            <a:endParaRPr lang="en-GB"/>
          </a:p>
        </p:txBody>
      </p:sp>
    </p:spTree>
    <p:extLst>
      <p:ext uri="{BB962C8B-B14F-4D97-AF65-F5344CB8AC3E}">
        <p14:creationId xmlns:p14="http://schemas.microsoft.com/office/powerpoint/2010/main" val="1865936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482C92-346B-4458-8BCA-A0D1B3CF75A1}" type="slidenum">
              <a:rPr lang="en-GB" smtClean="0"/>
              <a:t>7</a:t>
            </a:fld>
            <a:endParaRPr lang="en-GB"/>
          </a:p>
        </p:txBody>
      </p:sp>
    </p:spTree>
    <p:extLst>
      <p:ext uri="{BB962C8B-B14F-4D97-AF65-F5344CB8AC3E}">
        <p14:creationId xmlns:p14="http://schemas.microsoft.com/office/powerpoint/2010/main" val="1822236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208048B-57AF-4F53-BC84-8E0A1033FBEC}"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A8A1B-4E1E-43EF-8A39-7D4A3879B94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5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08048B-57AF-4F53-BC84-8E0A1033FBEC}"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21844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08048B-57AF-4F53-BC84-8E0A1033FBEC}"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A8A1B-4E1E-43EF-8A39-7D4A3879B94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58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08048B-57AF-4F53-BC84-8E0A1033FBEC}"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165117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08048B-57AF-4F53-BC84-8E0A1033FBEC}"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A8A1B-4E1E-43EF-8A39-7D4A3879B94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50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08048B-57AF-4F53-BC84-8E0A1033FBEC}"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98626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08048B-57AF-4F53-BC84-8E0A1033FBEC}" type="datetimeFigureOut">
              <a:rPr lang="en-US" smtClean="0"/>
              <a:t>6/5/2025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073144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08048B-57AF-4F53-BC84-8E0A1033FBEC}" type="datetimeFigureOut">
              <a:rPr lang="en-US" smtClean="0"/>
              <a:t>6/5/2025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69487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8048B-57AF-4F53-BC84-8E0A1033FBEC}" type="datetimeFigureOut">
              <a:rPr lang="en-US" smtClean="0"/>
              <a:t>6/5/2025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525811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08048B-57AF-4F53-BC84-8E0A1033FBEC}"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90133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08048B-57AF-4F53-BC84-8E0A1033FBEC}"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A8A1B-4E1E-43EF-8A39-7D4A3879B94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009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208048B-57AF-4F53-BC84-8E0A1033FBEC}" type="datetimeFigureOut">
              <a:rPr lang="en-US" smtClean="0"/>
              <a:pPr/>
              <a:t>6/5/2025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8A8A1B-4E1E-43EF-8A39-7D4A3879B941}"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83408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animalia-life.club/qa/pictures/professional-border-templates" TargetMode="External"/><Relationship Id="rId7" Type="http://schemas.openxmlformats.org/officeDocument/2006/relationships/diagramColors" Target="../diagrams/colors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animalia-life.club/qa/pictures/professional-border-templat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nimalia-life.club/qa/pictures/professional-border-templat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ue and white border&#10;&#10;AI-generated content may be incorrect.">
            <a:extLst>
              <a:ext uri="{FF2B5EF4-FFF2-40B4-BE49-F238E27FC236}">
                <a16:creationId xmlns:a16="http://schemas.microsoft.com/office/drawing/2014/main" id="{4AE7B030-0D42-FF7E-BC19-51E4724D9B9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7" name="TextBox 6">
            <a:extLst>
              <a:ext uri="{FF2B5EF4-FFF2-40B4-BE49-F238E27FC236}">
                <a16:creationId xmlns:a16="http://schemas.microsoft.com/office/drawing/2014/main" id="{2608DBD5-6CC5-A617-5475-E86CB203E790}"/>
              </a:ext>
            </a:extLst>
          </p:cNvPr>
          <p:cNvSpPr txBox="1"/>
          <p:nvPr/>
        </p:nvSpPr>
        <p:spPr>
          <a:xfrm>
            <a:off x="2819400" y="1041400"/>
            <a:ext cx="6896099" cy="5693866"/>
          </a:xfrm>
          <a:prstGeom prst="rect">
            <a:avLst/>
          </a:prstGeom>
          <a:noFill/>
        </p:spPr>
        <p:txBody>
          <a:bodyPr wrap="square">
            <a:spAutoFit/>
          </a:bodyPr>
          <a:lstStyle/>
          <a:p>
            <a:pPr algn="ctr"/>
            <a:r>
              <a:rPr lang="en-GB" sz="2800" b="1" dirty="0"/>
              <a:t>WORSHIPFUL  COMPANY OF PLUMBERS</a:t>
            </a:r>
            <a:br>
              <a:rPr lang="en-GB" sz="2800" b="1" dirty="0"/>
            </a:br>
            <a:r>
              <a:rPr lang="en-GB" sz="2800" b="1" dirty="0"/>
              <a:t>ANNUAL LECTURE  2025 MAY 12th </a:t>
            </a:r>
          </a:p>
          <a:p>
            <a:pPr algn="ctr"/>
            <a:r>
              <a:rPr lang="en-GB" sz="2800" b="1" dirty="0"/>
              <a:t>TALES FROM THE RIVERBANK, IS THERE AN ENVIRONMENTAL CRISIS? WHO’S TO BLAME</a:t>
            </a:r>
          </a:p>
          <a:p>
            <a:pPr algn="ctr"/>
            <a:endParaRPr lang="en-GB" sz="2800" b="1" dirty="0"/>
          </a:p>
          <a:p>
            <a:pPr algn="ctr"/>
            <a:r>
              <a:rPr lang="en-GB" sz="2800" b="1" dirty="0">
                <a:solidFill>
                  <a:srgbClr val="FF0000"/>
                </a:solidFill>
              </a:rPr>
              <a:t>ARE THINGS REALLY BROKEN IN WATER MANAGEMENT?</a:t>
            </a:r>
          </a:p>
          <a:p>
            <a:pPr algn="ctr"/>
            <a:r>
              <a:rPr lang="en-GB" sz="2800" b="1" dirty="0"/>
              <a:t>DR PETER MATTHEWS </a:t>
            </a:r>
          </a:p>
          <a:p>
            <a:pPr algn="ctr"/>
            <a:r>
              <a:rPr lang="en-GB" sz="2800" b="1" dirty="0"/>
              <a:t>PAST MASTER WORHIPFUL COMPANY OF WATER CONSERVATORS  </a:t>
            </a:r>
          </a:p>
          <a:p>
            <a:endParaRPr lang="en-GB" sz="2800" b="1" dirty="0"/>
          </a:p>
          <a:p>
            <a:endParaRPr lang="en-GB" sz="2800" b="1" dirty="0"/>
          </a:p>
          <a:p>
            <a:endParaRPr lang="en-GB" sz="2800" b="1" dirty="0"/>
          </a:p>
        </p:txBody>
      </p:sp>
      <p:pic>
        <p:nvPicPr>
          <p:cNvPr id="9" name="Picture 8" descr="A shield with various objects on it&#10;&#10;AI-generated content may be incorrect.">
            <a:extLst>
              <a:ext uri="{FF2B5EF4-FFF2-40B4-BE49-F238E27FC236}">
                <a16:creationId xmlns:a16="http://schemas.microsoft.com/office/drawing/2014/main" id="{195A0B2C-6C41-0B13-0EFE-BFD5EE5F46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 y="297688"/>
            <a:ext cx="1524000" cy="1868424"/>
          </a:xfrm>
          <a:prstGeom prst="rect">
            <a:avLst/>
          </a:prstGeom>
        </p:spPr>
      </p:pic>
      <p:pic>
        <p:nvPicPr>
          <p:cNvPr id="12" name="Picture 11" descr="A coat of arms with two bears&#10;&#10;AI-generated content may be incorrect.">
            <a:extLst>
              <a:ext uri="{FF2B5EF4-FFF2-40B4-BE49-F238E27FC236}">
                <a16:creationId xmlns:a16="http://schemas.microsoft.com/office/drawing/2014/main" id="{E3792417-E289-961F-8976-3871EC3169C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15499" y="4695943"/>
            <a:ext cx="1961905" cy="1885714"/>
          </a:xfrm>
          <a:prstGeom prst="rect">
            <a:avLst/>
          </a:prstGeom>
        </p:spPr>
      </p:pic>
    </p:spTree>
    <p:extLst>
      <p:ext uri="{BB962C8B-B14F-4D97-AF65-F5344CB8AC3E}">
        <p14:creationId xmlns:p14="http://schemas.microsoft.com/office/powerpoint/2010/main" val="3505638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ue and white border&#10;&#10;AI-generated content may be incorrect.">
            <a:extLst>
              <a:ext uri="{FF2B5EF4-FFF2-40B4-BE49-F238E27FC236}">
                <a16:creationId xmlns:a16="http://schemas.microsoft.com/office/drawing/2014/main" id="{CB5E63F8-1EFF-3CC9-FFD3-368B9169A98E}"/>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7" name="TextBox 6">
            <a:extLst>
              <a:ext uri="{FF2B5EF4-FFF2-40B4-BE49-F238E27FC236}">
                <a16:creationId xmlns:a16="http://schemas.microsoft.com/office/drawing/2014/main" id="{2D4900A9-2AB8-EC1E-D9BD-8BC31A8480A1}"/>
              </a:ext>
            </a:extLst>
          </p:cNvPr>
          <p:cNvSpPr txBox="1"/>
          <p:nvPr/>
        </p:nvSpPr>
        <p:spPr>
          <a:xfrm>
            <a:off x="2184400" y="1879600"/>
            <a:ext cx="7454900" cy="4532459"/>
          </a:xfrm>
          <a:prstGeom prst="rect">
            <a:avLst/>
          </a:prstGeom>
          <a:noFill/>
        </p:spPr>
        <p:txBody>
          <a:bodyPr wrap="square">
            <a:spAutoFit/>
          </a:bodyPr>
          <a:lstStyle/>
          <a:p>
            <a:endParaRPr lang="en-GB" sz="1800" dirty="0">
              <a:latin typeface="Arial" panose="020B0604020202020204" pitchFamily="34" charset="0"/>
            </a:endParaRPr>
          </a:p>
          <a:p>
            <a:pPr marL="285750" indent="-285750">
              <a:buFont typeface="Arial" panose="020B0604020202020204" pitchFamily="34" charset="0"/>
              <a:buChar char="•"/>
            </a:pPr>
            <a:r>
              <a:rPr lang="en-GB" sz="1800" dirty="0">
                <a:latin typeface="Arial" panose="020B0604020202020204" pitchFamily="34" charset="0"/>
              </a:rPr>
              <a:t>Good Ecological Status (GES) is the WFD default objective for all water bodies and is defined as </a:t>
            </a:r>
            <a:r>
              <a:rPr lang="en-GB" sz="1800" b="1" dirty="0">
                <a:latin typeface="Arial" panose="020B0604020202020204" pitchFamily="34" charset="0"/>
              </a:rPr>
              <a:t>a slight variation from undisturbed conditions</a:t>
            </a:r>
            <a:r>
              <a:rPr lang="en-GB" sz="1800" dirty="0">
                <a:latin typeface="Arial" panose="020B0604020202020204" pitchFamily="34" charset="0"/>
              </a:rPr>
              <a:t>.</a:t>
            </a:r>
          </a:p>
          <a:p>
            <a:pPr marL="285750" indent="-285750">
              <a:lnSpc>
                <a:spcPct val="107000"/>
              </a:lnSpc>
              <a:spcAft>
                <a:spcPts val="1500"/>
              </a:spcAft>
              <a:buFont typeface="Arial" panose="020B0604020202020204" pitchFamily="34" charset="0"/>
              <a:buChar char="•"/>
            </a:pPr>
            <a:r>
              <a:rPr lang="en-GB" sz="1800" kern="0" dirty="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14% of rivers and 77% of individual tests achieve good ecological </a:t>
            </a:r>
            <a:r>
              <a:rPr lang="en-GB" sz="1800" kern="0" dirty="0" err="1">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status.Fish</a:t>
            </a:r>
            <a:r>
              <a:rPr lang="en-GB" sz="1800" kern="0" dirty="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  43% at good status(GS).Invertebrates: 76% </a:t>
            </a:r>
            <a:r>
              <a:rPr lang="en-GB" sz="1800" kern="0" dirty="0" err="1">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GS.Macrophytes</a:t>
            </a:r>
            <a:r>
              <a:rPr lang="en-GB" sz="1800" kern="0" dirty="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 and </a:t>
            </a:r>
            <a:r>
              <a:rPr lang="en-GB" sz="1800" kern="0" dirty="0" err="1">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phytobenthos</a:t>
            </a:r>
            <a:r>
              <a:rPr lang="en-GB" sz="1800" kern="0" dirty="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 45% GS </a:t>
            </a:r>
          </a:p>
          <a:p>
            <a:pPr marL="285750" indent="-285750">
              <a:lnSpc>
                <a:spcPct val="107000"/>
              </a:lnSpc>
              <a:spcAft>
                <a:spcPts val="1500"/>
              </a:spcAft>
              <a:buFont typeface="Arial" panose="020B0604020202020204" pitchFamily="34" charset="0"/>
              <a:buChar char="•"/>
            </a:pPr>
            <a:r>
              <a:rPr lang="en-GB" sz="1800" b="1" kern="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Physical </a:t>
            </a:r>
            <a:r>
              <a:rPr lang="en-GB" sz="1800" b="1" kern="0" dirty="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modification </a:t>
            </a:r>
            <a:r>
              <a:rPr lang="en-GB" sz="1800" kern="0" dirty="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Rivers including canals: 58% support GS Dissolved oxygen: 82% at GS  .Ammonia: 92%  GS Phosphorus: 45% GS</a:t>
            </a:r>
          </a:p>
          <a:p>
            <a:pPr marL="285750" indent="-285750">
              <a:lnSpc>
                <a:spcPct val="107000"/>
              </a:lnSpc>
              <a:spcAft>
                <a:spcPts val="1500"/>
              </a:spcAft>
              <a:buFont typeface="Arial" panose="020B0604020202020204" pitchFamily="34" charset="0"/>
              <a:buChar char="•"/>
            </a:pPr>
            <a:r>
              <a:rPr lang="en-GB" sz="1800" b="1" kern="0" dirty="0">
                <a:solidFill>
                  <a:schemeClr val="tx1">
                    <a:lumMod val="95000"/>
                  </a:schemeClr>
                </a:solidFill>
                <a:latin typeface="Arial" panose="020B0604020202020204" pitchFamily="34" charset="0"/>
                <a:ea typeface="Times New Roman" panose="02020603050405020304" pitchFamily="18" charset="0"/>
                <a:cs typeface="Times New Roman" panose="02020603050405020304" pitchFamily="18" charset="0"/>
              </a:rPr>
              <a:t>Hazardous </a:t>
            </a:r>
            <a:r>
              <a:rPr lang="en-GB" sz="1800" b="1" kern="0" dirty="0">
                <a:latin typeface="Arial" panose="020B0604020202020204" pitchFamily="34" charset="0"/>
                <a:ea typeface="Times New Roman" panose="02020603050405020304" pitchFamily="18" charset="0"/>
                <a:cs typeface="Times New Roman" panose="02020603050405020304" pitchFamily="18" charset="0"/>
              </a:rPr>
              <a:t>substances ….</a:t>
            </a:r>
            <a:r>
              <a:rPr lang="en-GB" sz="1800" kern="0" dirty="0">
                <a:latin typeface="Arial" panose="020B0604020202020204" pitchFamily="34" charset="0"/>
                <a:ea typeface="Times New Roman" panose="02020603050405020304" pitchFamily="18" charset="0"/>
                <a:cs typeface="Times New Roman" panose="02020603050405020304" pitchFamily="18" charset="0"/>
              </a:rPr>
              <a:t>Chemical status: 0% at GS but ex</a:t>
            </a:r>
            <a:r>
              <a:rPr lang="en-GB" sz="1800" kern="0" dirty="0">
                <a:latin typeface="Arial" panose="020B0604020202020204" pitchFamily="34" charset="0"/>
                <a:ea typeface="Times New Roman" panose="02020603050405020304" pitchFamily="18" charset="0"/>
              </a:rPr>
              <a:t>cluding ubiquitous, persistent, </a:t>
            </a:r>
            <a:r>
              <a:rPr lang="en-GB" sz="1800" kern="0" dirty="0" err="1">
                <a:latin typeface="Arial" panose="020B0604020202020204" pitchFamily="34" charset="0"/>
                <a:ea typeface="Times New Roman" panose="02020603050405020304" pitchFamily="18" charset="0"/>
              </a:rPr>
              <a:t>bioaccumulative</a:t>
            </a:r>
            <a:r>
              <a:rPr lang="en-GB" sz="1800" kern="0" dirty="0">
                <a:latin typeface="Arial" panose="020B0604020202020204" pitchFamily="34" charset="0"/>
                <a:ea typeface="Times New Roman" panose="02020603050405020304" pitchFamily="18" charset="0"/>
              </a:rPr>
              <a:t>, toxic substances (</a:t>
            </a:r>
            <a:r>
              <a:rPr lang="en-GB" sz="1800" kern="0" dirty="0" err="1">
                <a:latin typeface="Arial" panose="020B0604020202020204" pitchFamily="34" charset="0"/>
                <a:ea typeface="Times New Roman" panose="02020603050405020304" pitchFamily="18" charset="0"/>
              </a:rPr>
              <a:t>uPBTs</a:t>
            </a:r>
            <a:r>
              <a:rPr lang="en-GB" sz="1800" kern="0" dirty="0">
                <a:latin typeface="Arial" panose="020B0604020202020204" pitchFamily="34" charset="0"/>
                <a:ea typeface="Times New Roman" panose="02020603050405020304" pitchFamily="18" charset="0"/>
              </a:rPr>
              <a:t>): 93% at good status dealt with by means other than water management  </a:t>
            </a:r>
            <a:endParaRPr lang="en-GB" sz="1800" dirty="0"/>
          </a:p>
        </p:txBody>
      </p:sp>
      <p:sp>
        <p:nvSpPr>
          <p:cNvPr id="12" name="TextBox 11">
            <a:extLst>
              <a:ext uri="{FF2B5EF4-FFF2-40B4-BE49-F238E27FC236}">
                <a16:creationId xmlns:a16="http://schemas.microsoft.com/office/drawing/2014/main" id="{5CC6874C-85F8-D36E-EF27-427EF32C7596}"/>
              </a:ext>
            </a:extLst>
          </p:cNvPr>
          <p:cNvSpPr txBox="1"/>
          <p:nvPr/>
        </p:nvSpPr>
        <p:spPr>
          <a:xfrm>
            <a:off x="2032000" y="1079500"/>
            <a:ext cx="8051800" cy="523220"/>
          </a:xfrm>
          <a:prstGeom prst="rect">
            <a:avLst/>
          </a:prstGeom>
          <a:noFill/>
        </p:spPr>
        <p:txBody>
          <a:bodyPr wrap="square" rtlCol="0">
            <a:spAutoFit/>
          </a:bodyPr>
          <a:lstStyle/>
          <a:p>
            <a:pPr algn="ctr"/>
            <a:r>
              <a:rPr lang="en-GB" sz="2800" b="1" dirty="0"/>
              <a:t>STATE OF OUR RIVERS FROM THE RIVERBANK</a:t>
            </a:r>
          </a:p>
        </p:txBody>
      </p:sp>
    </p:spTree>
    <p:extLst>
      <p:ext uri="{BB962C8B-B14F-4D97-AF65-F5344CB8AC3E}">
        <p14:creationId xmlns:p14="http://schemas.microsoft.com/office/powerpoint/2010/main" val="1771490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EE1A8-7EFE-AC70-44A8-E3EE17F7825B}"/>
            </a:ext>
          </a:extLst>
        </p:cNvPr>
        <p:cNvGrpSpPr/>
        <p:nvPr/>
      </p:nvGrpSpPr>
      <p:grpSpPr>
        <a:xfrm>
          <a:off x="0" y="0"/>
          <a:ext cx="0" cy="0"/>
          <a:chOff x="0" y="0"/>
          <a:chExt cx="0" cy="0"/>
        </a:xfrm>
      </p:grpSpPr>
      <p:pic>
        <p:nvPicPr>
          <p:cNvPr id="5" name="Content Placeholder 4" descr="A blue and white border&#10;&#10;AI-generated content may be incorrect.">
            <a:extLst>
              <a:ext uri="{FF2B5EF4-FFF2-40B4-BE49-F238E27FC236}">
                <a16:creationId xmlns:a16="http://schemas.microsoft.com/office/drawing/2014/main" id="{479326A0-A061-3E26-5276-7207D37E3163}"/>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3" name="TextBox 2">
            <a:extLst>
              <a:ext uri="{FF2B5EF4-FFF2-40B4-BE49-F238E27FC236}">
                <a16:creationId xmlns:a16="http://schemas.microsoft.com/office/drawing/2014/main" id="{2C49F85D-E74A-36E4-5181-2EF13FA0F812}"/>
              </a:ext>
            </a:extLst>
          </p:cNvPr>
          <p:cNvSpPr txBox="1"/>
          <p:nvPr/>
        </p:nvSpPr>
        <p:spPr>
          <a:xfrm>
            <a:off x="3038475" y="495301"/>
            <a:ext cx="6384925" cy="4770537"/>
          </a:xfrm>
          <a:prstGeom prst="rect">
            <a:avLst/>
          </a:prstGeom>
          <a:noFill/>
        </p:spPr>
        <p:txBody>
          <a:bodyPr wrap="square">
            <a:spAutoFit/>
          </a:bodyPr>
          <a:lstStyle/>
          <a:p>
            <a:endParaRPr lang="en-GB" sz="1800" dirty="0"/>
          </a:p>
          <a:p>
            <a:r>
              <a:rPr lang="en-GB" sz="3600" b="1" dirty="0"/>
              <a:t>CAUSES OF FAILURE OF THE WFD IN 2024 in 2024 (EA) </a:t>
            </a:r>
            <a:endParaRPr lang="en-GB" sz="3600" dirty="0"/>
          </a:p>
          <a:p>
            <a:endParaRPr lang="en-GB" dirty="0"/>
          </a:p>
          <a:p>
            <a:pPr marL="285750" indent="-285750">
              <a:buFont typeface="Arial" panose="020B0604020202020204" pitchFamily="34" charset="0"/>
              <a:buChar char="•"/>
            </a:pPr>
            <a:r>
              <a:rPr lang="en-GB" sz="2800" dirty="0"/>
              <a:t>Agricultural runoffs (slurry, fertilisers and pesticides) 40%</a:t>
            </a:r>
          </a:p>
          <a:p>
            <a:pPr marL="285750" indent="-285750">
              <a:buFont typeface="Arial" panose="020B0604020202020204" pitchFamily="34" charset="0"/>
              <a:buChar char="•"/>
            </a:pPr>
            <a:r>
              <a:rPr lang="en-GB" sz="2800" dirty="0"/>
              <a:t> Sewage treatment plant discharges 29% </a:t>
            </a:r>
          </a:p>
          <a:p>
            <a:pPr marL="285750" indent="-285750">
              <a:buFont typeface="Arial" panose="020B0604020202020204" pitchFamily="34" charset="0"/>
              <a:buChar char="•"/>
            </a:pPr>
            <a:r>
              <a:rPr lang="en-GB" sz="2800" dirty="0"/>
              <a:t>Urban sources (road run-off, etc) 18%</a:t>
            </a:r>
          </a:p>
          <a:p>
            <a:pPr marL="285750" indent="-285750">
              <a:buFont typeface="Arial" panose="020B0604020202020204" pitchFamily="34" charset="0"/>
              <a:buChar char="•"/>
            </a:pPr>
            <a:r>
              <a:rPr lang="en-GB" sz="2800" dirty="0"/>
              <a:t>Combined sewer overflows 7%</a:t>
            </a:r>
          </a:p>
          <a:p>
            <a:pPr marL="285750" indent="-285750">
              <a:buFont typeface="Arial" panose="020B0604020202020204" pitchFamily="34" charset="0"/>
              <a:buChar char="•"/>
            </a:pPr>
            <a:r>
              <a:rPr lang="en-GB" sz="2800" dirty="0"/>
              <a:t>Localised issues (e.g., abandoned mines)  3%</a:t>
            </a:r>
          </a:p>
        </p:txBody>
      </p:sp>
    </p:spTree>
    <p:extLst>
      <p:ext uri="{BB962C8B-B14F-4D97-AF65-F5344CB8AC3E}">
        <p14:creationId xmlns:p14="http://schemas.microsoft.com/office/powerpoint/2010/main" val="280016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ue and white border&#10;&#10;AI-generated content may be incorrect.">
            <a:extLst>
              <a:ext uri="{FF2B5EF4-FFF2-40B4-BE49-F238E27FC236}">
                <a16:creationId xmlns:a16="http://schemas.microsoft.com/office/drawing/2014/main" id="{C774B56F-D872-0099-1291-64040593742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7" name="TextBox 6">
            <a:extLst>
              <a:ext uri="{FF2B5EF4-FFF2-40B4-BE49-F238E27FC236}">
                <a16:creationId xmlns:a16="http://schemas.microsoft.com/office/drawing/2014/main" id="{3A29ADA9-01F2-1092-D91B-23D7CD41161C}"/>
              </a:ext>
            </a:extLst>
          </p:cNvPr>
          <p:cNvSpPr txBox="1"/>
          <p:nvPr/>
        </p:nvSpPr>
        <p:spPr>
          <a:xfrm>
            <a:off x="2159000" y="812800"/>
            <a:ext cx="8178799" cy="5478423"/>
          </a:xfrm>
          <a:prstGeom prst="rect">
            <a:avLst/>
          </a:prstGeom>
          <a:noFill/>
        </p:spPr>
        <p:txBody>
          <a:bodyPr wrap="square" rtlCol="0">
            <a:spAutoFit/>
          </a:bodyPr>
          <a:lstStyle/>
          <a:p>
            <a:pPr algn="ctr"/>
            <a:r>
              <a:rPr lang="en-GB" sz="3200" b="1" dirty="0"/>
              <a:t>BATHING WATERS </a:t>
            </a:r>
          </a:p>
          <a:p>
            <a:r>
              <a:rPr lang="en-GB" sz="2000" dirty="0"/>
              <a:t>But good ecology does not mean fit to swim in. Growing number of inland bathing waters…. with compliance problems, and  demands for universal wild swimming .The current media narratives link  these problems to sewer overflows and then linked them to the chemical status problem</a:t>
            </a:r>
          </a:p>
          <a:p>
            <a:endParaRPr lang="en-GB" sz="2000" dirty="0"/>
          </a:p>
          <a:p>
            <a:r>
              <a:rPr lang="en-GB" sz="2000" dirty="0"/>
              <a:t>In  September 2023 the then  Government brought in the new statutory requirements of the Storm Overflows Reduction Plan under the  Environment Act 2021. This was a major change of regulatory optics </a:t>
            </a:r>
          </a:p>
          <a:p>
            <a:r>
              <a:rPr lang="en-GB" sz="2000" dirty="0"/>
              <a:t>• By 2035, water companies will have: improved all storm overflows discharging near every designated bathing water; and improved 75% of storm overflows discharging into or near ‘high priority sites’ </a:t>
            </a:r>
          </a:p>
          <a:p>
            <a:r>
              <a:rPr lang="en-GB" sz="2000" dirty="0"/>
              <a:t> • By 2045, water companies will have improved all remaining storm overflows discharging into or near ‘high priority sites’.</a:t>
            </a:r>
          </a:p>
          <a:p>
            <a:r>
              <a:rPr lang="en-GB" sz="2000" dirty="0"/>
              <a:t> • By 2050, no storm overflows will be permitted to operate outside of unusually heavy rainfall or to cause any adverse ecological harm. </a:t>
            </a:r>
          </a:p>
          <a:p>
            <a:endParaRPr lang="en-GB" dirty="0"/>
          </a:p>
        </p:txBody>
      </p:sp>
    </p:spTree>
    <p:extLst>
      <p:ext uri="{BB962C8B-B14F-4D97-AF65-F5344CB8AC3E}">
        <p14:creationId xmlns:p14="http://schemas.microsoft.com/office/powerpoint/2010/main" val="232454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ue and white border&#10;&#10;AI-generated content may be incorrect.">
            <a:extLst>
              <a:ext uri="{FF2B5EF4-FFF2-40B4-BE49-F238E27FC236}">
                <a16:creationId xmlns:a16="http://schemas.microsoft.com/office/drawing/2014/main" id="{D54FC0B4-7969-9CE3-40CA-315AAABD54B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7"/>
            <a:ext cx="6857998" cy="12192000"/>
          </a:xfrm>
        </p:spPr>
      </p:pic>
      <p:sp>
        <p:nvSpPr>
          <p:cNvPr id="7" name="TextBox 6">
            <a:extLst>
              <a:ext uri="{FF2B5EF4-FFF2-40B4-BE49-F238E27FC236}">
                <a16:creationId xmlns:a16="http://schemas.microsoft.com/office/drawing/2014/main" id="{63554A80-D251-3EFC-DFB7-DBEC6BBD4B1F}"/>
              </a:ext>
            </a:extLst>
          </p:cNvPr>
          <p:cNvSpPr txBox="1"/>
          <p:nvPr/>
        </p:nvSpPr>
        <p:spPr>
          <a:xfrm>
            <a:off x="1104900" y="1041400"/>
            <a:ext cx="9017000" cy="4980851"/>
          </a:xfrm>
          <a:prstGeom prst="rect">
            <a:avLst/>
          </a:prstGeom>
          <a:noFill/>
        </p:spPr>
        <p:txBody>
          <a:bodyPr wrap="square">
            <a:spAutoFit/>
          </a:bodyPr>
          <a:lstStyle/>
          <a:p>
            <a:pPr algn="ctr"/>
            <a:r>
              <a:rPr lang="en-GB" sz="3200" b="1" dirty="0"/>
              <a:t>COSTS OF STORM OVERFLOWS REDUCTION</a:t>
            </a:r>
          </a:p>
          <a:p>
            <a:endParaRPr lang="en-GB" sz="1400" dirty="0"/>
          </a:p>
          <a:p>
            <a:r>
              <a:rPr lang="en-GB" sz="1400" dirty="0"/>
              <a:t> </a:t>
            </a:r>
            <a:endParaRPr lang="en-GB" sz="1800" b="1" dirty="0">
              <a:latin typeface="Aptos" panose="020B0004020202020204" pitchFamily="34" charset="0"/>
            </a:endParaRPr>
          </a:p>
          <a:p>
            <a:pPr fontAlgn="base">
              <a:spcBef>
                <a:spcPts val="751"/>
              </a:spcBef>
              <a:spcAft>
                <a:spcPts val="600"/>
              </a:spcAft>
            </a:pPr>
            <a:r>
              <a:rPr lang="en-GB" sz="1800" b="1" dirty="0">
                <a:latin typeface="Aptos" panose="020B0004020202020204" pitchFamily="34" charset="0"/>
              </a:rPr>
              <a:t>Complete Elimination: </a:t>
            </a:r>
            <a:r>
              <a:rPr lang="en-GB" sz="1800" dirty="0">
                <a:latin typeface="Aptos" panose="020B0004020202020204" pitchFamily="34" charset="0"/>
              </a:rPr>
              <a:t>The cost to completely eliminate sewage discharges through storm overflows in England is estimated to be between approximately £350 billion and £600 billion. </a:t>
            </a:r>
          </a:p>
          <a:p>
            <a:pPr fontAlgn="base">
              <a:spcBef>
                <a:spcPts val="751"/>
              </a:spcBef>
              <a:spcAft>
                <a:spcPts val="600"/>
              </a:spcAft>
            </a:pPr>
            <a:r>
              <a:rPr lang="en-GB" sz="1800" b="1" dirty="0">
                <a:latin typeface="Aptos" panose="020B0004020202020204" pitchFamily="34" charset="0"/>
              </a:rPr>
              <a:t>Limiting Overflow Operation: </a:t>
            </a:r>
            <a:r>
              <a:rPr lang="en-GB" sz="1800" dirty="0">
                <a:latin typeface="Aptos" panose="020B0004020202020204" pitchFamily="34" charset="0"/>
              </a:rPr>
              <a:t>Keeping storm overflows but limiting their operation so that on a year with average rainfall overflows do not discharge to inland waters is estimated to cost between £160 billion and £280 billion. </a:t>
            </a:r>
          </a:p>
          <a:p>
            <a:pPr fontAlgn="base">
              <a:spcBef>
                <a:spcPts val="751"/>
              </a:spcBef>
              <a:spcAft>
                <a:spcPts val="600"/>
              </a:spcAft>
            </a:pPr>
            <a:r>
              <a:rPr lang="en-GB" sz="1800" dirty="0">
                <a:latin typeface="Aptos" panose="020B0004020202020204" pitchFamily="34" charset="0"/>
              </a:rPr>
              <a:t>Water companies investing £7.1 billion between 2020 and 2025 to protect and improve the environment, with £3.1 billion specifically for storm overflow improvements. </a:t>
            </a:r>
          </a:p>
          <a:p>
            <a:pPr fontAlgn="base">
              <a:spcBef>
                <a:spcPts val="751"/>
              </a:spcBef>
              <a:spcAft>
                <a:spcPts val="600"/>
              </a:spcAft>
            </a:pPr>
            <a:r>
              <a:rPr lang="en-GB" sz="1800" b="1" dirty="0">
                <a:latin typeface="Aptos" panose="020B0004020202020204" pitchFamily="34" charset="0"/>
              </a:rPr>
              <a:t>Included in PR24 </a:t>
            </a:r>
            <a:r>
              <a:rPr lang="en-GB" sz="1800" dirty="0">
                <a:latin typeface="Aptos" panose="020B0004020202020204" pitchFamily="34" charset="0"/>
              </a:rPr>
              <a:t>The government's Storm Overflows Discharge Reduction Plan is driving the largest infrastructure investment in water company history, estimated at £60 billion over the next 25 years. </a:t>
            </a:r>
            <a:r>
              <a:rPr lang="en-GB" sz="1800" i="1" dirty="0">
                <a:latin typeface="Aptos" panose="020B0004020202020204" pitchFamily="34" charset="0"/>
              </a:rPr>
              <a:t>With possibility  that when all is spent rivers will still not be fit for universal wild swimming </a:t>
            </a:r>
            <a:endParaRPr lang="en-GB" dirty="0"/>
          </a:p>
        </p:txBody>
      </p:sp>
    </p:spTree>
    <p:extLst>
      <p:ext uri="{BB962C8B-B14F-4D97-AF65-F5344CB8AC3E}">
        <p14:creationId xmlns:p14="http://schemas.microsoft.com/office/powerpoint/2010/main" val="1227196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ue and white border&#10;&#10;AI-generated content may be incorrect.">
            <a:extLst>
              <a:ext uri="{FF2B5EF4-FFF2-40B4-BE49-F238E27FC236}">
                <a16:creationId xmlns:a16="http://schemas.microsoft.com/office/drawing/2014/main" id="{8E1735AF-074E-8AE6-1B3E-95592114EC2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7" name="TextBox 6">
            <a:extLst>
              <a:ext uri="{FF2B5EF4-FFF2-40B4-BE49-F238E27FC236}">
                <a16:creationId xmlns:a16="http://schemas.microsoft.com/office/drawing/2014/main" id="{73F6C4A1-415C-54C5-9D68-ED904CA8263D}"/>
              </a:ext>
            </a:extLst>
          </p:cNvPr>
          <p:cNvSpPr txBox="1"/>
          <p:nvPr/>
        </p:nvSpPr>
        <p:spPr>
          <a:xfrm>
            <a:off x="965200" y="541794"/>
            <a:ext cx="10502900" cy="5478423"/>
          </a:xfrm>
          <a:prstGeom prst="rect">
            <a:avLst/>
          </a:prstGeom>
          <a:noFill/>
        </p:spPr>
        <p:txBody>
          <a:bodyPr wrap="square">
            <a:spAutoFit/>
          </a:bodyPr>
          <a:lstStyle/>
          <a:p>
            <a:pPr algn="ctr"/>
            <a:r>
              <a:rPr lang="en-GB" sz="3200" b="1" dirty="0"/>
              <a:t>WHERE TO NOW ? WE  …. </a:t>
            </a:r>
          </a:p>
          <a:p>
            <a:endParaRPr lang="en-GB" dirty="0"/>
          </a:p>
          <a:p>
            <a:pPr marL="285750" indent="-285750">
              <a:buFont typeface="Arial" panose="020B0604020202020204" pitchFamily="34" charset="0"/>
              <a:buChar char="•"/>
            </a:pPr>
            <a:r>
              <a:rPr lang="en-GB" sz="2000" dirty="0"/>
              <a:t>Have PR24 </a:t>
            </a:r>
          </a:p>
          <a:p>
            <a:pPr marL="285750" indent="-285750">
              <a:buFont typeface="Arial" panose="020B0604020202020204" pitchFamily="34" charset="0"/>
              <a:buChar char="•"/>
            </a:pPr>
            <a:r>
              <a:rPr lang="en-GB" sz="2000" dirty="0"/>
              <a:t>Await Cunliffe </a:t>
            </a:r>
          </a:p>
          <a:p>
            <a:pPr marL="285750" indent="-285750">
              <a:buFont typeface="Arial" panose="020B0604020202020204" pitchFamily="34" charset="0"/>
              <a:buChar char="•"/>
            </a:pPr>
            <a:r>
              <a:rPr lang="en-GB" sz="2000" dirty="0"/>
              <a:t>Must  have better coordination and connection of the government initiatives including water </a:t>
            </a:r>
          </a:p>
          <a:p>
            <a:pPr marL="285750" indent="-285750">
              <a:buFont typeface="Arial" panose="020B0604020202020204" pitchFamily="34" charset="0"/>
              <a:buChar char="•"/>
            </a:pPr>
            <a:r>
              <a:rPr lang="en-GB" sz="2000" dirty="0"/>
              <a:t>Need a return to the simple principles of investment envisaged in 1989 and the recreation of  a better line of sight between investor and operator functions within companies , these worlds have become separated. And a return to the simple metric of ‘cost to customer’ for any activity or initiative </a:t>
            </a:r>
          </a:p>
          <a:p>
            <a:pPr marL="285750" indent="-285750">
              <a:buFont typeface="Arial" panose="020B0604020202020204" pitchFamily="34" charset="0"/>
              <a:buChar char="•"/>
            </a:pPr>
            <a:r>
              <a:rPr lang="en-GB" sz="2000" dirty="0"/>
              <a:t>Need an overarching Water Use Framework to sit alongside the Land Use Framework  for  Integrated Natural Resources Management. This must have clarity  about local uses of river waters and the involvement of local communities </a:t>
            </a:r>
          </a:p>
          <a:p>
            <a:pPr marL="285750" indent="-285750">
              <a:buFont typeface="Arial" panose="020B0604020202020204" pitchFamily="34" charset="0"/>
              <a:buChar char="•"/>
            </a:pPr>
            <a:r>
              <a:rPr lang="en-GB" sz="2000" dirty="0"/>
              <a:t>In short, we need to have a more formalised system of catchment management. Making things more complex will  make them worse , making them simpler will make them better. And that drives us  down the road of consideration of amalgamating the Environment Agency and Natural England </a:t>
            </a:r>
          </a:p>
          <a:p>
            <a:pPr algn="ctr"/>
            <a:r>
              <a:rPr lang="en-GB" sz="2000" b="1" dirty="0"/>
              <a:t>And that takes my glide path down to hand over to Mark  </a:t>
            </a:r>
          </a:p>
          <a:p>
            <a:pPr algn="ctr"/>
            <a:r>
              <a:rPr lang="en-GB" sz="2000" b="1" dirty="0"/>
              <a:t>Thank you </a:t>
            </a:r>
            <a:r>
              <a:rPr lang="en-GB" b="1" dirty="0"/>
              <a:t>! </a:t>
            </a:r>
          </a:p>
        </p:txBody>
      </p:sp>
    </p:spTree>
    <p:extLst>
      <p:ext uri="{BB962C8B-B14F-4D97-AF65-F5344CB8AC3E}">
        <p14:creationId xmlns:p14="http://schemas.microsoft.com/office/powerpoint/2010/main" val="61725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78C96-3662-E262-62ED-773C25DE5059}"/>
              </a:ext>
            </a:extLst>
          </p:cNvPr>
          <p:cNvSpPr>
            <a:spLocks noGrp="1"/>
          </p:cNvSpPr>
          <p:nvPr>
            <p:ph type="title"/>
          </p:nvPr>
        </p:nvSpPr>
        <p:spPr/>
        <p:txBody>
          <a:bodyPr/>
          <a:lstStyle/>
          <a:p>
            <a:endParaRPr lang="en-GB"/>
          </a:p>
        </p:txBody>
      </p:sp>
      <p:pic>
        <p:nvPicPr>
          <p:cNvPr id="5" name="Content Placeholder 4" descr="A blue and white border">
            <a:extLst>
              <a:ext uri="{FF2B5EF4-FFF2-40B4-BE49-F238E27FC236}">
                <a16:creationId xmlns:a16="http://schemas.microsoft.com/office/drawing/2014/main" id="{FE57834E-C635-702C-E1A1-0BC30230C8FC}"/>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6999" y="-2666998"/>
            <a:ext cx="6858000" cy="12192000"/>
          </a:xfrm>
        </p:spPr>
      </p:pic>
      <p:sp>
        <p:nvSpPr>
          <p:cNvPr id="7" name="TextBox 6">
            <a:extLst>
              <a:ext uri="{FF2B5EF4-FFF2-40B4-BE49-F238E27FC236}">
                <a16:creationId xmlns:a16="http://schemas.microsoft.com/office/drawing/2014/main" id="{5A6F7992-EDE8-26C2-2AD3-5A3FF322FB9A}"/>
              </a:ext>
            </a:extLst>
          </p:cNvPr>
          <p:cNvSpPr txBox="1"/>
          <p:nvPr/>
        </p:nvSpPr>
        <p:spPr>
          <a:xfrm>
            <a:off x="1024128" y="1788289"/>
            <a:ext cx="10482072" cy="4031873"/>
          </a:xfrm>
          <a:prstGeom prst="rect">
            <a:avLst/>
          </a:prstGeom>
          <a:noFill/>
        </p:spPr>
        <p:txBody>
          <a:bodyPr wrap="square">
            <a:spAutoFit/>
          </a:bodyPr>
          <a:lstStyle/>
          <a:p>
            <a:r>
              <a:rPr lang="en-GB" sz="3200" dirty="0"/>
              <a:t>                                          </a:t>
            </a:r>
            <a:r>
              <a:rPr lang="en-GB" sz="3200" b="1" dirty="0">
                <a:solidFill>
                  <a:srgbClr val="FF0000"/>
                </a:solidFill>
              </a:rPr>
              <a:t>NO!</a:t>
            </a:r>
          </a:p>
          <a:p>
            <a:r>
              <a:rPr lang="en-GB" sz="3200" dirty="0"/>
              <a:t>But after over  35 years of  application , the current system  requires repairs and a good service </a:t>
            </a:r>
          </a:p>
          <a:p>
            <a:pPr marL="0" indent="0" algn="ctr">
              <a:buNone/>
            </a:pPr>
            <a:r>
              <a:rPr lang="en-GB" sz="3200" b="1" dirty="0">
                <a:solidFill>
                  <a:srgbClr val="FF0000"/>
                </a:solidFill>
              </a:rPr>
              <a:t>Are we complacent ? </a:t>
            </a:r>
          </a:p>
          <a:p>
            <a:pPr marL="0" indent="0" algn="ctr">
              <a:buNone/>
            </a:pPr>
            <a:r>
              <a:rPr lang="en-GB" sz="3200" b="1" dirty="0">
                <a:solidFill>
                  <a:srgbClr val="FF0000"/>
                </a:solidFill>
              </a:rPr>
              <a:t>NO! </a:t>
            </a:r>
          </a:p>
          <a:p>
            <a:r>
              <a:rPr lang="en-GB" sz="3200" dirty="0"/>
              <a:t>There is a need for evidence based assessment  and a move from the media and political </a:t>
            </a:r>
            <a:r>
              <a:rPr lang="en-GB" sz="3200" dirty="0" err="1"/>
              <a:t>hypberbole</a:t>
            </a:r>
            <a:r>
              <a:rPr lang="en-GB" sz="3200" dirty="0"/>
              <a:t> .</a:t>
            </a:r>
          </a:p>
          <a:p>
            <a:r>
              <a:rPr lang="en-GB" sz="3200" dirty="0"/>
              <a:t>Otherwise money will not be spent properly</a:t>
            </a:r>
          </a:p>
        </p:txBody>
      </p:sp>
    </p:spTree>
    <p:extLst>
      <p:ext uri="{BB962C8B-B14F-4D97-AF65-F5344CB8AC3E}">
        <p14:creationId xmlns:p14="http://schemas.microsoft.com/office/powerpoint/2010/main" val="197918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EF495-CAFE-280F-4C43-90F658042C70}"/>
              </a:ext>
            </a:extLst>
          </p:cNvPr>
          <p:cNvSpPr>
            <a:spLocks noGrp="1"/>
          </p:cNvSpPr>
          <p:nvPr>
            <p:ph type="title"/>
          </p:nvPr>
        </p:nvSpPr>
        <p:spPr>
          <a:xfrm>
            <a:off x="457200" y="758953"/>
            <a:ext cx="6943725" cy="1325563"/>
          </a:xfrm>
        </p:spPr>
        <p:txBody>
          <a:bodyPr anchor="b">
            <a:normAutofit/>
          </a:bodyPr>
          <a:lstStyle/>
          <a:p>
            <a:r>
              <a:rPr lang="en-GB" dirty="0"/>
              <a:t>Why water companies ?</a:t>
            </a:r>
          </a:p>
        </p:txBody>
      </p:sp>
      <p:sp>
        <p:nvSpPr>
          <p:cNvPr id="3" name="Content Placeholder 2">
            <a:extLst>
              <a:ext uri="{FF2B5EF4-FFF2-40B4-BE49-F238E27FC236}">
                <a16:creationId xmlns:a16="http://schemas.microsoft.com/office/drawing/2014/main" id="{1E13FB21-FEC3-BBFC-2B1C-B1B4E63BE0C5}"/>
              </a:ext>
            </a:extLst>
          </p:cNvPr>
          <p:cNvSpPr>
            <a:spLocks noGrp="1"/>
          </p:cNvSpPr>
          <p:nvPr>
            <p:ph idx="1"/>
          </p:nvPr>
        </p:nvSpPr>
        <p:spPr>
          <a:xfrm>
            <a:off x="457200" y="2286001"/>
            <a:ext cx="6943725" cy="3875603"/>
          </a:xfrm>
        </p:spPr>
        <p:txBody>
          <a:bodyPr>
            <a:normAutofit/>
          </a:bodyPr>
          <a:lstStyle/>
          <a:p>
            <a:r>
              <a:rPr lang="en-GB" dirty="0"/>
              <a:t>In the 1980s the  then Government  cut back on public service borrowing , would not allow water prices to rise much, was strict on what was allowable for investment . Sewage effluent and river quality declined and action was needed. This, coupled with other issues, such as complying with our new commitments to European legislation meant money had to come from somewhere </a:t>
            </a:r>
          </a:p>
          <a:p>
            <a:r>
              <a:rPr lang="en-GB" dirty="0"/>
              <a:t>Creating equity based companies which could raise money outside of the </a:t>
            </a:r>
            <a:r>
              <a:rPr lang="en-GB" dirty="0" err="1"/>
              <a:t>psbr</a:t>
            </a:r>
            <a:r>
              <a:rPr lang="en-GB" dirty="0"/>
              <a:t> and which were  intended originally  to encourage widespread ownership by the public</a:t>
            </a:r>
          </a:p>
          <a:p>
            <a:r>
              <a:rPr lang="en-GB" dirty="0"/>
              <a:t>Recognise any of this ?</a:t>
            </a:r>
          </a:p>
        </p:txBody>
      </p:sp>
      <p:pic>
        <p:nvPicPr>
          <p:cNvPr id="6" name="Picture 5" descr="A blue and white border&#10;&#10;AI-generated content may be incorrect.">
            <a:extLst>
              <a:ext uri="{FF2B5EF4-FFF2-40B4-BE49-F238E27FC236}">
                <a16:creationId xmlns:a16="http://schemas.microsoft.com/office/drawing/2014/main" id="{62E7CDFF-040F-9B29-91A7-BFF44527382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7000"/>
            <a:ext cx="6858000" cy="12192000"/>
          </a:xfrm>
          <a:prstGeom prst="rect">
            <a:avLst/>
          </a:prstGeom>
        </p:spPr>
      </p:pic>
      <p:sp>
        <p:nvSpPr>
          <p:cNvPr id="8" name="TextBox 7">
            <a:extLst>
              <a:ext uri="{FF2B5EF4-FFF2-40B4-BE49-F238E27FC236}">
                <a16:creationId xmlns:a16="http://schemas.microsoft.com/office/drawing/2014/main" id="{140B328C-F6A9-7E7B-8A62-47119D0F28B3}"/>
              </a:ext>
            </a:extLst>
          </p:cNvPr>
          <p:cNvSpPr txBox="1"/>
          <p:nvPr/>
        </p:nvSpPr>
        <p:spPr>
          <a:xfrm>
            <a:off x="1498600" y="465366"/>
            <a:ext cx="9944099" cy="5970865"/>
          </a:xfrm>
          <a:prstGeom prst="rect">
            <a:avLst/>
          </a:prstGeom>
          <a:noFill/>
        </p:spPr>
        <p:txBody>
          <a:bodyPr wrap="square">
            <a:spAutoFit/>
          </a:bodyPr>
          <a:lstStyle/>
          <a:p>
            <a:pPr algn="ctr"/>
            <a:r>
              <a:rPr lang="en-GB" sz="4800" dirty="0"/>
              <a:t>WHY WATER COMPANIES  ?</a:t>
            </a:r>
          </a:p>
          <a:p>
            <a:endParaRPr lang="en-GB" dirty="0"/>
          </a:p>
          <a:p>
            <a:pPr marL="285750" indent="-285750">
              <a:buFont typeface="Arial" panose="020B0604020202020204" pitchFamily="34" charset="0"/>
              <a:buChar char="•"/>
            </a:pPr>
            <a:r>
              <a:rPr lang="en-GB" sz="2800" dirty="0"/>
              <a:t>In the 1980s the  then Government  cut back on public service borrowing , would not allow water prices to rise much, was strict on what was allowable for investment . Sewage effluent and river quality declined and action was needed. This, coupled with other issues, such as complying with our new commitments to European legislation meant money had to come from somewhere</a:t>
            </a:r>
          </a:p>
          <a:p>
            <a:pPr marL="285750" indent="-285750">
              <a:buFont typeface="Arial" panose="020B0604020202020204" pitchFamily="34" charset="0"/>
              <a:buChar char="•"/>
            </a:pPr>
            <a:r>
              <a:rPr lang="en-GB" sz="2800" dirty="0"/>
              <a:t>From equity based companies which could raise money outside of the public borrowing  and which were  intended originally  to encourage widespread ownership by the public</a:t>
            </a:r>
          </a:p>
          <a:p>
            <a:pPr marL="285750" indent="-285750">
              <a:buFont typeface="Arial" panose="020B0604020202020204" pitchFamily="34" charset="0"/>
              <a:buChar char="•"/>
            </a:pPr>
            <a:endParaRPr lang="en-GB" sz="3200" dirty="0"/>
          </a:p>
          <a:p>
            <a:pPr algn="ctr"/>
            <a:r>
              <a:rPr lang="en-GB" sz="3200" dirty="0"/>
              <a:t>Recognise any of this ?</a:t>
            </a:r>
          </a:p>
        </p:txBody>
      </p:sp>
    </p:spTree>
    <p:extLst>
      <p:ext uri="{BB962C8B-B14F-4D97-AF65-F5344CB8AC3E}">
        <p14:creationId xmlns:p14="http://schemas.microsoft.com/office/powerpoint/2010/main" val="1052496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D5E38-BC1B-44A4-9419-86A0CE48B6BE}"/>
              </a:ext>
            </a:extLst>
          </p:cNvPr>
          <p:cNvSpPr>
            <a:spLocks noGrp="1"/>
          </p:cNvSpPr>
          <p:nvPr>
            <p:ph type="title"/>
          </p:nvPr>
        </p:nvSpPr>
        <p:spPr/>
        <p:txBody>
          <a:bodyPr/>
          <a:lstStyle/>
          <a:p>
            <a:endParaRPr lang="en-GB"/>
          </a:p>
        </p:txBody>
      </p:sp>
      <p:pic>
        <p:nvPicPr>
          <p:cNvPr id="5" name="Content Placeholder 4" descr="A blue and white border&#10;&#10;AI-generated content may be incorrect.">
            <a:extLst>
              <a:ext uri="{FF2B5EF4-FFF2-40B4-BE49-F238E27FC236}">
                <a16:creationId xmlns:a16="http://schemas.microsoft.com/office/drawing/2014/main" id="{AB0F1134-5CF6-E0DF-E272-30F48E6D8346}"/>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7" name="TextBox 6">
            <a:extLst>
              <a:ext uri="{FF2B5EF4-FFF2-40B4-BE49-F238E27FC236}">
                <a16:creationId xmlns:a16="http://schemas.microsoft.com/office/drawing/2014/main" id="{489A6965-DEE4-1E04-6DFF-0FCA34A0E5A6}"/>
              </a:ext>
            </a:extLst>
          </p:cNvPr>
          <p:cNvSpPr txBox="1"/>
          <p:nvPr/>
        </p:nvSpPr>
        <p:spPr>
          <a:xfrm>
            <a:off x="1181100" y="1083368"/>
            <a:ext cx="9720072" cy="5262979"/>
          </a:xfrm>
          <a:prstGeom prst="rect">
            <a:avLst/>
          </a:prstGeom>
          <a:noFill/>
        </p:spPr>
        <p:txBody>
          <a:bodyPr wrap="square">
            <a:spAutoFit/>
          </a:bodyPr>
          <a:lstStyle/>
          <a:p>
            <a:pPr algn="ctr"/>
            <a:r>
              <a:rPr lang="en-GB" sz="2400" b="1" dirty="0"/>
              <a:t>REGULATION </a:t>
            </a:r>
          </a:p>
          <a:p>
            <a:pPr marL="342900" indent="-342900">
              <a:buFont typeface="Arial" panose="020B0604020202020204" pitchFamily="34" charset="0"/>
              <a:buChar char="•"/>
            </a:pPr>
            <a:r>
              <a:rPr lang="en-GB" sz="2400" dirty="0"/>
              <a:t>Environmental water regulation , principally with the National Rivers Authority,  but several other players ; amalgamation eventually in 1985 to form the EA. Natural England created 2006 </a:t>
            </a:r>
          </a:p>
          <a:p>
            <a:pPr marL="342900" indent="-342900">
              <a:buFont typeface="Arial" panose="020B0604020202020204" pitchFamily="34" charset="0"/>
              <a:buChar char="•"/>
            </a:pPr>
            <a:r>
              <a:rPr lang="en-GB" sz="2400" dirty="0"/>
              <a:t>Drinking water regulation with Drinking Water Inspectorate </a:t>
            </a:r>
          </a:p>
          <a:p>
            <a:pPr marL="342900" indent="-342900">
              <a:buFont typeface="Arial" panose="020B0604020202020204" pitchFamily="34" charset="0"/>
              <a:buChar char="•"/>
            </a:pPr>
            <a:r>
              <a:rPr lang="en-GB" sz="2400" dirty="0"/>
              <a:t>Operating Companies licenced subsidiaries of equity based companies     </a:t>
            </a:r>
          </a:p>
          <a:p>
            <a:pPr marL="342900" indent="-342900">
              <a:buFont typeface="Arial" panose="020B0604020202020204" pitchFamily="34" charset="0"/>
              <a:buChar char="•"/>
            </a:pPr>
            <a:r>
              <a:rPr lang="en-GB" sz="2400" dirty="0"/>
              <a:t>Economic regulation with Ofwat. In essence the Licenced Company has a  contract renewed every five years  to meet agreed environmental and drinking water  standards  with prescribed levels of efficiency and expectations of investment reflected in a five year package of price rises , which can be adjusted each year to reflect inflation .There are mechanisms which allow in- period variations to reflect changing circumstances. The current period started on 1April 2025 to reflect the needs of the coming five years including £100B investment, but with significant bill rises </a:t>
            </a:r>
          </a:p>
        </p:txBody>
      </p:sp>
    </p:spTree>
    <p:extLst>
      <p:ext uri="{BB962C8B-B14F-4D97-AF65-F5344CB8AC3E}">
        <p14:creationId xmlns:p14="http://schemas.microsoft.com/office/powerpoint/2010/main" val="2846132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85FB9-AD5E-67B7-27D6-C51BC3FDAE55}"/>
              </a:ext>
            </a:extLst>
          </p:cNvPr>
          <p:cNvSpPr>
            <a:spLocks noGrp="1"/>
          </p:cNvSpPr>
          <p:nvPr>
            <p:ph type="title"/>
          </p:nvPr>
        </p:nvSpPr>
        <p:spPr/>
        <p:txBody>
          <a:bodyPr/>
          <a:lstStyle/>
          <a:p>
            <a:endParaRPr lang="en-GB"/>
          </a:p>
        </p:txBody>
      </p:sp>
      <p:pic>
        <p:nvPicPr>
          <p:cNvPr id="5" name="Content Placeholder 4" descr="A blue and white border&#10;&#10;AI-generated content may be incorrect.">
            <a:extLst>
              <a:ext uri="{FF2B5EF4-FFF2-40B4-BE49-F238E27FC236}">
                <a16:creationId xmlns:a16="http://schemas.microsoft.com/office/drawing/2014/main" id="{ACA6875C-783F-A3B2-6237-AD9D24BC904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7" name="TextBox 6">
            <a:extLst>
              <a:ext uri="{FF2B5EF4-FFF2-40B4-BE49-F238E27FC236}">
                <a16:creationId xmlns:a16="http://schemas.microsoft.com/office/drawing/2014/main" id="{3BE5F1DD-AE3B-1148-13B9-C4B1301CA778}"/>
              </a:ext>
            </a:extLst>
          </p:cNvPr>
          <p:cNvSpPr txBox="1"/>
          <p:nvPr/>
        </p:nvSpPr>
        <p:spPr>
          <a:xfrm>
            <a:off x="1024128" y="529370"/>
            <a:ext cx="10355072" cy="5816977"/>
          </a:xfrm>
          <a:prstGeom prst="rect">
            <a:avLst/>
          </a:prstGeom>
          <a:noFill/>
        </p:spPr>
        <p:txBody>
          <a:bodyPr wrap="square">
            <a:spAutoFit/>
          </a:bodyPr>
          <a:lstStyle/>
          <a:p>
            <a:pPr marL="0" indent="0" algn="ctr">
              <a:buNone/>
            </a:pPr>
            <a:r>
              <a:rPr lang="en-GB" sz="3200" b="1" dirty="0"/>
              <a:t>WATER COMPANIES IN THE UK </a:t>
            </a:r>
          </a:p>
          <a:p>
            <a:pPr marL="0" indent="0">
              <a:buNone/>
            </a:pPr>
            <a:endParaRPr lang="en-GB" sz="2000" dirty="0"/>
          </a:p>
          <a:p>
            <a:pPr marL="0" indent="0">
              <a:buNone/>
            </a:pPr>
            <a:r>
              <a:rPr lang="en-GB" sz="2000" dirty="0"/>
              <a:t>We have every kind</a:t>
            </a:r>
          </a:p>
          <a:p>
            <a:pPr marL="0" indent="0">
              <a:buNone/>
            </a:pPr>
            <a:r>
              <a:rPr lang="en-GB" sz="2000" dirty="0"/>
              <a:t> </a:t>
            </a:r>
          </a:p>
          <a:p>
            <a:pPr marL="285750" indent="-285750">
              <a:buFont typeface="Arial" panose="020B0604020202020204" pitchFamily="34" charset="0"/>
              <a:buChar char="•"/>
            </a:pPr>
            <a:r>
              <a:rPr lang="en-GB" sz="2000" dirty="0"/>
              <a:t>Government owned </a:t>
            </a:r>
          </a:p>
          <a:p>
            <a:pPr marL="285750" indent="-285750">
              <a:buFont typeface="Arial" panose="020B0604020202020204" pitchFamily="34" charset="0"/>
              <a:buChar char="•"/>
            </a:pPr>
            <a:r>
              <a:rPr lang="en-GB" sz="2000" dirty="0"/>
              <a:t>Not for profit </a:t>
            </a:r>
          </a:p>
          <a:p>
            <a:pPr marL="285750" indent="-285750">
              <a:buFont typeface="Arial" panose="020B0604020202020204" pitchFamily="34" charset="0"/>
              <a:buChar char="•"/>
            </a:pPr>
            <a:r>
              <a:rPr lang="en-GB" sz="2000" dirty="0"/>
              <a:t>Publicly listed  </a:t>
            </a:r>
          </a:p>
          <a:p>
            <a:pPr marL="285750" indent="-285750">
              <a:buFont typeface="Arial" panose="020B0604020202020204" pitchFamily="34" charset="0"/>
              <a:buChar char="•"/>
            </a:pPr>
            <a:r>
              <a:rPr lang="en-GB" sz="2000" dirty="0"/>
              <a:t>Private Equity .. Financial Investors </a:t>
            </a:r>
          </a:p>
          <a:p>
            <a:pPr marL="285750" indent="-285750">
              <a:buFont typeface="Arial" panose="020B0604020202020204" pitchFamily="34" charset="0"/>
              <a:buChar char="•"/>
            </a:pPr>
            <a:r>
              <a:rPr lang="en-GB" sz="2000" dirty="0"/>
              <a:t>Private Equity .. Infrastructure and utility  managers </a:t>
            </a:r>
          </a:p>
          <a:p>
            <a:pPr marL="285750" indent="-285750">
              <a:buFont typeface="Arial" panose="020B0604020202020204" pitchFamily="34" charset="0"/>
              <a:buChar char="•"/>
            </a:pPr>
            <a:endParaRPr lang="en-GB" sz="2000" dirty="0"/>
          </a:p>
          <a:p>
            <a:pPr marL="0" indent="0">
              <a:buNone/>
            </a:pPr>
            <a:r>
              <a:rPr lang="en-GB" sz="2000" dirty="0"/>
              <a:t>All are struggling with the complexities of the modern optics of service delivery </a:t>
            </a:r>
          </a:p>
          <a:p>
            <a:pPr marL="0" indent="0">
              <a:buNone/>
            </a:pPr>
            <a:r>
              <a:rPr lang="en-GB" sz="2000" dirty="0"/>
              <a:t>The economic regulatory model has become increasingly complex and dominated by economic and fiscal theory and this has overshadowed discussion on what needs doing.</a:t>
            </a:r>
          </a:p>
          <a:p>
            <a:pPr marL="0" indent="0">
              <a:buNone/>
            </a:pPr>
            <a:endParaRPr lang="en-GB" sz="2000" dirty="0"/>
          </a:p>
          <a:p>
            <a:pPr marL="0" indent="0">
              <a:buNone/>
            </a:pPr>
            <a:r>
              <a:rPr lang="en-GB" sz="2000" dirty="0"/>
              <a:t>And the equity companies have not always behaved in ways which focus on customers and the environment. There is a requirement now that the Articles of Association be amended to extend  the purpose from just the interests of shareholders to include the interests of the environment and customers as well.     </a:t>
            </a:r>
          </a:p>
        </p:txBody>
      </p:sp>
    </p:spTree>
    <p:extLst>
      <p:ext uri="{BB962C8B-B14F-4D97-AF65-F5344CB8AC3E}">
        <p14:creationId xmlns:p14="http://schemas.microsoft.com/office/powerpoint/2010/main" val="97640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Content Placeholder 6" descr="A blue and white border&#10;&#10;AI-generated content may be incorrect.">
            <a:extLst>
              <a:ext uri="{FF2B5EF4-FFF2-40B4-BE49-F238E27FC236}">
                <a16:creationId xmlns:a16="http://schemas.microsoft.com/office/drawing/2014/main" id="{5EF3670C-33FD-EE94-1B4B-B9EBE1125EA3}"/>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9113" r="11382"/>
          <a:stretch/>
        </p:blipFill>
        <p:spPr>
          <a:xfrm rot="5400000">
            <a:off x="2666999" y="-2666998"/>
            <a:ext cx="6858000" cy="12192000"/>
          </a:xfrm>
          <a:prstGeom prst="rect">
            <a:avLst/>
          </a:prstGeom>
          <a:effectLst>
            <a:outerShdw blurRad="596900" dist="330200" dir="8820000" sx="87000" sy="87000" algn="ctr" rotWithShape="0">
              <a:srgbClr val="000000">
                <a:alpha val="29000"/>
              </a:srgbClr>
            </a:outerShdw>
          </a:effectLst>
        </p:spPr>
      </p:pic>
      <p:graphicFrame>
        <p:nvGraphicFramePr>
          <p:cNvPr id="9" name="Content Placeholder 2">
            <a:extLst>
              <a:ext uri="{FF2B5EF4-FFF2-40B4-BE49-F238E27FC236}">
                <a16:creationId xmlns:a16="http://schemas.microsoft.com/office/drawing/2014/main" id="{2B3FD55F-CA0C-EBEF-1811-EF0049068691}"/>
              </a:ext>
            </a:extLst>
          </p:cNvPr>
          <p:cNvGraphicFramePr>
            <a:graphicFrameLocks/>
          </p:cNvGraphicFramePr>
          <p:nvPr>
            <p:extLst>
              <p:ext uri="{D42A27DB-BD31-4B8C-83A1-F6EECF244321}">
                <p14:modId xmlns:p14="http://schemas.microsoft.com/office/powerpoint/2010/main" val="12078409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id="{B46C2D6F-9CEB-F6EE-B82B-689D0F9F5A1C}"/>
              </a:ext>
            </a:extLst>
          </p:cNvPr>
          <p:cNvSpPr txBox="1"/>
          <p:nvPr/>
        </p:nvSpPr>
        <p:spPr>
          <a:xfrm>
            <a:off x="2133600" y="681037"/>
            <a:ext cx="9220200" cy="584775"/>
          </a:xfrm>
          <a:prstGeom prst="rect">
            <a:avLst/>
          </a:prstGeom>
          <a:noFill/>
        </p:spPr>
        <p:txBody>
          <a:bodyPr wrap="square" rtlCol="0">
            <a:spAutoFit/>
          </a:bodyPr>
          <a:lstStyle/>
          <a:p>
            <a:r>
              <a:rPr lang="en-GB" sz="3200" b="1" dirty="0"/>
              <a:t>INVESTMENTS AT 2023-4 PRICES (WATER UK)</a:t>
            </a:r>
            <a:r>
              <a:rPr lang="en-GB" b="1" dirty="0"/>
              <a:t> </a:t>
            </a:r>
          </a:p>
        </p:txBody>
      </p:sp>
    </p:spTree>
    <p:extLst>
      <p:ext uri="{BB962C8B-B14F-4D97-AF65-F5344CB8AC3E}">
        <p14:creationId xmlns:p14="http://schemas.microsoft.com/office/powerpoint/2010/main" val="756936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30C1C-742A-460A-68F6-D5A3A2FD7079}"/>
              </a:ext>
            </a:extLst>
          </p:cNvPr>
          <p:cNvSpPr>
            <a:spLocks noGrp="1"/>
          </p:cNvSpPr>
          <p:nvPr>
            <p:ph type="title"/>
          </p:nvPr>
        </p:nvSpPr>
        <p:spPr/>
        <p:txBody>
          <a:bodyPr/>
          <a:lstStyle/>
          <a:p>
            <a:endParaRPr lang="en-GB"/>
          </a:p>
        </p:txBody>
      </p:sp>
      <p:pic>
        <p:nvPicPr>
          <p:cNvPr id="5" name="Content Placeholder 4" descr="A blue and white border&#10;&#10;AI-generated content may be incorrect.">
            <a:extLst>
              <a:ext uri="{FF2B5EF4-FFF2-40B4-BE49-F238E27FC236}">
                <a16:creationId xmlns:a16="http://schemas.microsoft.com/office/drawing/2014/main" id="{F764F4B5-421C-C1BD-1658-1132A6FC2377}"/>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2667000" y="-2666999"/>
            <a:ext cx="6857997" cy="12192000"/>
          </a:xfrm>
        </p:spPr>
      </p:pic>
      <p:pic>
        <p:nvPicPr>
          <p:cNvPr id="6" name="Picture 2" descr="Historic average water and wastewater bills from 1989-90 to 2023-24 and forecast average water and wastewater bills from 2025-30 ">
            <a:extLst>
              <a:ext uri="{FF2B5EF4-FFF2-40B4-BE49-F238E27FC236}">
                <a16:creationId xmlns:a16="http://schemas.microsoft.com/office/drawing/2014/main" id="{5AEAED97-5E8B-EF3C-9D40-F6C7ECA0CA6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4599" r="-1" b="3914"/>
          <a:stretch/>
        </p:blipFill>
        <p:spPr bwMode="auto">
          <a:xfrm>
            <a:off x="759791" y="25165"/>
            <a:ext cx="10949609" cy="680767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6BCCCD7-6001-A724-A91C-D2061B0F1730}"/>
              </a:ext>
            </a:extLst>
          </p:cNvPr>
          <p:cNvSpPr txBox="1"/>
          <p:nvPr/>
        </p:nvSpPr>
        <p:spPr>
          <a:xfrm>
            <a:off x="3149600" y="560051"/>
            <a:ext cx="6057900" cy="523220"/>
          </a:xfrm>
          <a:prstGeom prst="rect">
            <a:avLst/>
          </a:prstGeom>
          <a:noFill/>
        </p:spPr>
        <p:txBody>
          <a:bodyPr wrap="square" rtlCol="0">
            <a:spAutoFit/>
          </a:bodyPr>
          <a:lstStyle/>
          <a:p>
            <a:pPr algn="ctr"/>
            <a:r>
              <a:rPr lang="en-GB" sz="2800" b="1" dirty="0"/>
              <a:t>BILLS AT 2023-24 PRICES (WATER UK )</a:t>
            </a:r>
          </a:p>
        </p:txBody>
      </p:sp>
    </p:spTree>
    <p:extLst>
      <p:ext uri="{BB962C8B-B14F-4D97-AF65-F5344CB8AC3E}">
        <p14:creationId xmlns:p14="http://schemas.microsoft.com/office/powerpoint/2010/main" val="4005683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blue and white border&#10;&#10;AI-generated content may be incorrect.">
            <a:extLst>
              <a:ext uri="{FF2B5EF4-FFF2-40B4-BE49-F238E27FC236}">
                <a16:creationId xmlns:a16="http://schemas.microsoft.com/office/drawing/2014/main" id="{C381B25C-7780-2C29-FFA0-D6A2937AB6E6}"/>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6999" y="-2667000"/>
            <a:ext cx="6858000" cy="12192000"/>
          </a:xfrm>
        </p:spPr>
      </p:pic>
      <p:sp>
        <p:nvSpPr>
          <p:cNvPr id="9" name="TextBox 8">
            <a:extLst>
              <a:ext uri="{FF2B5EF4-FFF2-40B4-BE49-F238E27FC236}">
                <a16:creationId xmlns:a16="http://schemas.microsoft.com/office/drawing/2014/main" id="{7798D622-FE4C-83C8-FF7F-CC82C76EEED4}"/>
              </a:ext>
            </a:extLst>
          </p:cNvPr>
          <p:cNvSpPr txBox="1"/>
          <p:nvPr/>
        </p:nvSpPr>
        <p:spPr>
          <a:xfrm>
            <a:off x="1397000" y="457201"/>
            <a:ext cx="9245600" cy="5570756"/>
          </a:xfrm>
          <a:prstGeom prst="rect">
            <a:avLst/>
          </a:prstGeom>
          <a:noFill/>
        </p:spPr>
        <p:txBody>
          <a:bodyPr wrap="square">
            <a:spAutoFit/>
          </a:bodyPr>
          <a:lstStyle/>
          <a:p>
            <a:pPr algn="ctr"/>
            <a:endParaRPr lang="en-GB" sz="1600" b="1" kern="100" dirty="0">
              <a:latin typeface="Arial" panose="020B0604020202020204" pitchFamily="34" charset="0"/>
              <a:ea typeface="Calibri" panose="020F0502020204030204" pitchFamily="34" charset="0"/>
              <a:cs typeface="Times New Roman" panose="02020603050405020304" pitchFamily="18" charset="0"/>
            </a:endParaRPr>
          </a:p>
          <a:p>
            <a:pPr algn="ctr"/>
            <a:endParaRPr lang="en-GB" sz="1600" b="1" kern="100" dirty="0">
              <a:latin typeface="Arial" panose="020B0604020202020204" pitchFamily="34" charset="0"/>
              <a:ea typeface="Calibri" panose="020F0502020204030204" pitchFamily="34" charset="0"/>
              <a:cs typeface="Times New Roman" panose="02020603050405020304" pitchFamily="18" charset="0"/>
            </a:endParaRPr>
          </a:p>
          <a:p>
            <a:pPr algn="ctr"/>
            <a:r>
              <a:rPr lang="en-GB" sz="2000" b="1" kern="100" dirty="0">
                <a:latin typeface="Arial" panose="020B0604020202020204" pitchFamily="34" charset="0"/>
                <a:ea typeface="Calibri" panose="020F0502020204030204" pitchFamily="34" charset="0"/>
                <a:cs typeface="Times New Roman" panose="02020603050405020304" pitchFamily="18" charset="0"/>
              </a:rPr>
              <a:t>THE OPTICS OF 2025 ARE VERY DIFFERENT TO THOSE OF 1989  </a:t>
            </a:r>
          </a:p>
          <a:p>
            <a:endParaRPr lang="en-GB" sz="1600" kern="100" dirty="0">
              <a:latin typeface="Arial" panose="020B06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Very substantial European legislation still driving our UK legislation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The shocks to the economy through the financial crash of 2008, Brexit, the pandemic and now the Ukraine conflict have put great pressure on living standards and sensitivity to water prices.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There is a visible change in weather patterns due to climate change</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A housing crisis is creating a demand for larger numbers of new homes to meet a growing population.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The installation of widespread continuous discharge monitoring has revealed more about our water environment than almost any other country in the world.</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 Expectations for uses of the water environment, for wild swimming for example, were boosted by the experiences of ‘lockdown’.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Several government departments now involved not working in tandem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The rules are changing  not always fitting together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New sources of money needed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All these influences have led to water becoming one of the ‘hot topics’ of politics along with  the financial problems facing Thames Water. Data about the performance of water services have become ‘politicised.’ </a:t>
            </a:r>
          </a:p>
          <a:p>
            <a:pPr marL="285750" indent="-285750">
              <a:buFont typeface="Arial" panose="020B0604020202020204" pitchFamily="34" charset="0"/>
              <a:buChar char="•"/>
            </a:pPr>
            <a:r>
              <a:rPr lang="en-GB" sz="1600" kern="100" dirty="0">
                <a:latin typeface="Arial" panose="020B0604020202020204" pitchFamily="34" charset="0"/>
                <a:ea typeface="Calibri" panose="020F0502020204030204" pitchFamily="34" charset="0"/>
                <a:cs typeface="Times New Roman" panose="02020603050405020304" pitchFamily="18" charset="0"/>
              </a:rPr>
              <a:t>To reduce the issues of the water sector and water  utilities, in particular, to arguments about bonuses, dividends and so on, is to miss the point of the wider picture. </a:t>
            </a:r>
            <a:endParaRPr lang="en-GB" sz="1600" dirty="0"/>
          </a:p>
        </p:txBody>
      </p:sp>
    </p:spTree>
    <p:extLst>
      <p:ext uri="{BB962C8B-B14F-4D97-AF65-F5344CB8AC3E}">
        <p14:creationId xmlns:p14="http://schemas.microsoft.com/office/powerpoint/2010/main" val="385625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460BD-3419-DBE5-FE7C-A376A968CBF6}"/>
              </a:ext>
            </a:extLst>
          </p:cNvPr>
          <p:cNvSpPr>
            <a:spLocks noGrp="1"/>
          </p:cNvSpPr>
          <p:nvPr>
            <p:ph type="title"/>
          </p:nvPr>
        </p:nvSpPr>
        <p:spPr/>
        <p:txBody>
          <a:bodyPr/>
          <a:lstStyle/>
          <a:p>
            <a:endParaRPr lang="en-GB"/>
          </a:p>
        </p:txBody>
      </p:sp>
      <p:pic>
        <p:nvPicPr>
          <p:cNvPr id="5" name="Content Placeholder 4" descr="A blue and white border&#10;&#10;AI-generated content may be incorrect.">
            <a:extLst>
              <a:ext uri="{FF2B5EF4-FFF2-40B4-BE49-F238E27FC236}">
                <a16:creationId xmlns:a16="http://schemas.microsoft.com/office/drawing/2014/main" id="{A901D1A4-428B-EEC6-E49A-DABDCBF48CAC}"/>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5400000">
            <a:off x="2667000" y="-2666999"/>
            <a:ext cx="6857997" cy="12192000"/>
          </a:xfrm>
        </p:spPr>
      </p:pic>
      <p:sp>
        <p:nvSpPr>
          <p:cNvPr id="7" name="TextBox 6">
            <a:extLst>
              <a:ext uri="{FF2B5EF4-FFF2-40B4-BE49-F238E27FC236}">
                <a16:creationId xmlns:a16="http://schemas.microsoft.com/office/drawing/2014/main" id="{DAA37451-07AC-7992-C2D4-0232C4766FE6}"/>
              </a:ext>
            </a:extLst>
          </p:cNvPr>
          <p:cNvSpPr txBox="1"/>
          <p:nvPr/>
        </p:nvSpPr>
        <p:spPr>
          <a:xfrm>
            <a:off x="2286000" y="2184400"/>
            <a:ext cx="8051800" cy="4093428"/>
          </a:xfrm>
          <a:prstGeom prst="rect">
            <a:avLst/>
          </a:prstGeom>
          <a:noFill/>
        </p:spPr>
        <p:txBody>
          <a:bodyPr wrap="square">
            <a:spAutoFit/>
          </a:bodyPr>
          <a:lstStyle/>
          <a:p>
            <a:pPr marL="342900" indent="-342900">
              <a:buFont typeface="Arial" panose="020B0604020202020204" pitchFamily="34" charset="0"/>
              <a:buChar char="•"/>
            </a:pPr>
            <a:r>
              <a:rPr lang="en-GB" sz="2000" dirty="0"/>
              <a:t>1976 Bathing Water Directive extended to inland waters in 2013 </a:t>
            </a:r>
          </a:p>
          <a:p>
            <a:pPr marL="342900" indent="-342900">
              <a:buFont typeface="Arial" panose="020B0604020202020204" pitchFamily="34" charset="0"/>
              <a:buChar char="•"/>
            </a:pPr>
            <a:r>
              <a:rPr lang="en-GB" sz="2000" dirty="0"/>
              <a:t>1991 Urban Waste-Water Treatment Directive with regulations in 1994</a:t>
            </a:r>
          </a:p>
          <a:p>
            <a:pPr marL="342900" indent="-342900">
              <a:buFont typeface="Arial" panose="020B0604020202020204" pitchFamily="34" charset="0"/>
              <a:buChar char="•"/>
            </a:pPr>
            <a:r>
              <a:rPr lang="en-GB" sz="2000" dirty="0"/>
              <a:t>1991 Water Industry Act  </a:t>
            </a:r>
          </a:p>
          <a:p>
            <a:pPr marL="342900" indent="-342900">
              <a:buFont typeface="Arial" panose="020B0604020202020204" pitchFamily="34" charset="0"/>
              <a:buChar char="•"/>
            </a:pPr>
            <a:r>
              <a:rPr lang="en-GB" sz="2000" dirty="0"/>
              <a:t>1995  Environment Act </a:t>
            </a:r>
          </a:p>
          <a:p>
            <a:pPr marL="342900" indent="-342900">
              <a:buFont typeface="Arial" panose="020B0604020202020204" pitchFamily="34" charset="0"/>
              <a:buChar char="•"/>
            </a:pPr>
            <a:r>
              <a:rPr lang="en-GB" sz="2000" dirty="0"/>
              <a:t>2010  Flood and  Water Management Act </a:t>
            </a:r>
          </a:p>
          <a:p>
            <a:pPr marL="342900" indent="-342900">
              <a:buFont typeface="Arial" panose="020B0604020202020204" pitchFamily="34" charset="0"/>
              <a:buChar char="•"/>
            </a:pPr>
            <a:r>
              <a:rPr lang="en-GB" sz="2000" dirty="0"/>
              <a:t>2000 Water Framework Directive with  the latest regulations in 2017 </a:t>
            </a:r>
          </a:p>
          <a:p>
            <a:pPr marL="342900" indent="-342900">
              <a:buFont typeface="Arial" panose="020B0604020202020204" pitchFamily="34" charset="0"/>
              <a:buChar char="•"/>
            </a:pPr>
            <a:r>
              <a:rPr lang="en-GB" sz="2000" dirty="0"/>
              <a:t>2021  Environment Act… storm overflows , extra monitoring etc   </a:t>
            </a:r>
          </a:p>
          <a:p>
            <a:r>
              <a:rPr lang="en-GB" sz="2000" dirty="0"/>
              <a:t>But the fundamental drivers have been the concepts of Good  Ecological Status  and Chemical Status in the WFD  </a:t>
            </a:r>
          </a:p>
          <a:p>
            <a:r>
              <a:rPr lang="en-GB" sz="2000" dirty="0"/>
              <a:t>And the metamorphosis of concerns into opposition to overflows of storm sewage from sewers and treatment works</a:t>
            </a:r>
          </a:p>
          <a:p>
            <a:pPr marL="342900" indent="-342900">
              <a:buFont typeface="Arial" panose="020B0604020202020204" pitchFamily="34" charset="0"/>
              <a:buChar char="•"/>
            </a:pPr>
            <a:r>
              <a:rPr lang="en-GB" sz="2000" dirty="0"/>
              <a:t>And now the 2025  Water (Special Measures)  Act with a focus on the liabilities of  water companies and </a:t>
            </a:r>
            <a:r>
              <a:rPr lang="en-GB" sz="2000"/>
              <a:t>their directors</a:t>
            </a:r>
            <a:endParaRPr lang="en-GB" sz="2000" dirty="0"/>
          </a:p>
        </p:txBody>
      </p:sp>
      <p:sp>
        <p:nvSpPr>
          <p:cNvPr id="9" name="TextBox 8">
            <a:extLst>
              <a:ext uri="{FF2B5EF4-FFF2-40B4-BE49-F238E27FC236}">
                <a16:creationId xmlns:a16="http://schemas.microsoft.com/office/drawing/2014/main" id="{BEEE82F2-858A-FD9F-113A-F2A97141AA0F}"/>
              </a:ext>
            </a:extLst>
          </p:cNvPr>
          <p:cNvSpPr txBox="1"/>
          <p:nvPr/>
        </p:nvSpPr>
        <p:spPr>
          <a:xfrm>
            <a:off x="1193800" y="1150358"/>
            <a:ext cx="10350500" cy="461665"/>
          </a:xfrm>
          <a:prstGeom prst="rect">
            <a:avLst/>
          </a:prstGeom>
          <a:noFill/>
        </p:spPr>
        <p:txBody>
          <a:bodyPr wrap="square">
            <a:spAutoFit/>
          </a:bodyPr>
          <a:lstStyle/>
          <a:p>
            <a:r>
              <a:rPr lang="en-GB" sz="2400" b="1" dirty="0"/>
              <a:t>KEY LEGISLATION SINCE 1989 AFFECTING THE RIVER BANK ARGUMENTS</a:t>
            </a:r>
          </a:p>
        </p:txBody>
      </p:sp>
    </p:spTree>
    <p:extLst>
      <p:ext uri="{BB962C8B-B14F-4D97-AF65-F5344CB8AC3E}">
        <p14:creationId xmlns:p14="http://schemas.microsoft.com/office/powerpoint/2010/main" val="18577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Integral</Template>
  <TotalTime>5034</TotalTime>
  <Words>1622</Words>
  <Application>Microsoft Office PowerPoint</Application>
  <PresentationFormat>Widescreen</PresentationFormat>
  <Paragraphs>113</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Tw Cen MT</vt:lpstr>
      <vt:lpstr>Tw Cen MT Condensed</vt:lpstr>
      <vt:lpstr>Wingdings 3</vt:lpstr>
      <vt:lpstr>Integral</vt:lpstr>
      <vt:lpstr>PowerPoint Presentation</vt:lpstr>
      <vt:lpstr>PowerPoint Presentation</vt:lpstr>
      <vt:lpstr>Why water companies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Peter Matthews</dc:creator>
  <cp:lastModifiedBy>WCoP Web Assistant</cp:lastModifiedBy>
  <cp:revision>2</cp:revision>
  <dcterms:created xsi:type="dcterms:W3CDTF">2025-04-02T10:09:11Z</dcterms:created>
  <dcterms:modified xsi:type="dcterms:W3CDTF">2025-06-05T07:41:24Z</dcterms:modified>
</cp:coreProperties>
</file>